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68"/>
  </p:notesMasterIdLst>
  <p:handoutMasterIdLst>
    <p:handoutMasterId r:id="rId69"/>
  </p:handoutMasterIdLst>
  <p:sldIdLst>
    <p:sldId id="256" r:id="rId2"/>
    <p:sldId id="257" r:id="rId3"/>
    <p:sldId id="268" r:id="rId4"/>
    <p:sldId id="273" r:id="rId5"/>
    <p:sldId id="272" r:id="rId6"/>
    <p:sldId id="274" r:id="rId7"/>
    <p:sldId id="275" r:id="rId8"/>
    <p:sldId id="276" r:id="rId9"/>
    <p:sldId id="277" r:id="rId10"/>
    <p:sldId id="278" r:id="rId11"/>
    <p:sldId id="279" r:id="rId12"/>
    <p:sldId id="280" r:id="rId13"/>
    <p:sldId id="307" r:id="rId14"/>
    <p:sldId id="308" r:id="rId15"/>
    <p:sldId id="310" r:id="rId16"/>
    <p:sldId id="311" r:id="rId17"/>
    <p:sldId id="309" r:id="rId18"/>
    <p:sldId id="313" r:id="rId19"/>
    <p:sldId id="312" r:id="rId20"/>
    <p:sldId id="315" r:id="rId21"/>
    <p:sldId id="281" r:id="rId22"/>
    <p:sldId id="316" r:id="rId23"/>
    <p:sldId id="314" r:id="rId24"/>
    <p:sldId id="317" r:id="rId25"/>
    <p:sldId id="318" r:id="rId26"/>
    <p:sldId id="319" r:id="rId27"/>
    <p:sldId id="282" r:id="rId28"/>
    <p:sldId id="320" r:id="rId29"/>
    <p:sldId id="321" r:id="rId30"/>
    <p:sldId id="323" r:id="rId31"/>
    <p:sldId id="322" r:id="rId32"/>
    <p:sldId id="324" r:id="rId33"/>
    <p:sldId id="325" r:id="rId34"/>
    <p:sldId id="283" r:id="rId35"/>
    <p:sldId id="284" r:id="rId36"/>
    <p:sldId id="326" r:id="rId37"/>
    <p:sldId id="327" r:id="rId38"/>
    <p:sldId id="328" r:id="rId39"/>
    <p:sldId id="329" r:id="rId40"/>
    <p:sldId id="330" r:id="rId41"/>
    <p:sldId id="331" r:id="rId42"/>
    <p:sldId id="332" r:id="rId43"/>
    <p:sldId id="285" r:id="rId44"/>
    <p:sldId id="333" r:id="rId45"/>
    <p:sldId id="334" r:id="rId46"/>
    <p:sldId id="339" r:id="rId47"/>
    <p:sldId id="335" r:id="rId48"/>
    <p:sldId id="336" r:id="rId49"/>
    <p:sldId id="337" r:id="rId50"/>
    <p:sldId id="286" r:id="rId51"/>
    <p:sldId id="287" r:id="rId52"/>
    <p:sldId id="288" r:id="rId53"/>
    <p:sldId id="340" r:id="rId54"/>
    <p:sldId id="289" r:id="rId55"/>
    <p:sldId id="342" r:id="rId56"/>
    <p:sldId id="343" r:id="rId57"/>
    <p:sldId id="344" r:id="rId58"/>
    <p:sldId id="345" r:id="rId59"/>
    <p:sldId id="346" r:id="rId60"/>
    <p:sldId id="348" r:id="rId61"/>
    <p:sldId id="349" r:id="rId62"/>
    <p:sldId id="350" r:id="rId63"/>
    <p:sldId id="351" r:id="rId64"/>
    <p:sldId id="353" r:id="rId65"/>
    <p:sldId id="352" r:id="rId66"/>
    <p:sldId id="267" r:id="rId67"/>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164" cy="35052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5265065" y="0"/>
            <a:ext cx="4029164" cy="350520"/>
          </a:xfrm>
          <a:prstGeom prst="rect">
            <a:avLst/>
          </a:prstGeom>
        </p:spPr>
        <p:txBody>
          <a:bodyPr vert="horz" lIns="91440" tIns="45720" rIns="91440" bIns="45720" rtlCol="0"/>
          <a:lstStyle>
            <a:lvl1pPr algn="r">
              <a:defRPr sz="1200"/>
            </a:lvl1pPr>
          </a:lstStyle>
          <a:p>
            <a:pPr>
              <a:defRPr/>
            </a:pPr>
            <a:fld id="{DAB58089-5F6F-439B-832C-ABB185D1FE0A}" type="datetimeFigureOut">
              <a:rPr lang="en-US"/>
              <a:pPr>
                <a:defRPr/>
              </a:pPr>
              <a:t>10/4/2020</a:t>
            </a:fld>
            <a:endParaRPr lang="en-GB"/>
          </a:p>
        </p:txBody>
      </p:sp>
      <p:sp>
        <p:nvSpPr>
          <p:cNvPr id="4" name="Footer Placeholder 3"/>
          <p:cNvSpPr>
            <a:spLocks noGrp="1"/>
          </p:cNvSpPr>
          <p:nvPr>
            <p:ph type="ftr" sz="quarter" idx="2"/>
          </p:nvPr>
        </p:nvSpPr>
        <p:spPr>
          <a:xfrm>
            <a:off x="1" y="6658757"/>
            <a:ext cx="4029164" cy="35052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5265065" y="6658757"/>
            <a:ext cx="4029164" cy="350520"/>
          </a:xfrm>
          <a:prstGeom prst="rect">
            <a:avLst/>
          </a:prstGeom>
        </p:spPr>
        <p:txBody>
          <a:bodyPr vert="horz" lIns="91440" tIns="45720" rIns="91440" bIns="45720" rtlCol="0" anchor="b"/>
          <a:lstStyle>
            <a:lvl1pPr algn="r">
              <a:defRPr sz="1200"/>
            </a:lvl1pPr>
          </a:lstStyle>
          <a:p>
            <a:pPr>
              <a:defRPr/>
            </a:pPr>
            <a:fld id="{D75656AE-B240-493F-B94C-9B665EB6BA45}" type="slidenum">
              <a:rPr lang="en-GB"/>
              <a:pPr>
                <a:defRPr/>
              </a:pPr>
              <a:t>‹#›</a:t>
            </a:fld>
            <a:endParaRPr lang="en-GB"/>
          </a:p>
        </p:txBody>
      </p:sp>
    </p:spTree>
    <p:extLst>
      <p:ext uri="{BB962C8B-B14F-4D97-AF65-F5344CB8AC3E}">
        <p14:creationId xmlns:p14="http://schemas.microsoft.com/office/powerpoint/2010/main" val="2699233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164" cy="3505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5265065" y="0"/>
            <a:ext cx="4029164" cy="3505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08ADDF3-B199-4BDD-AE7B-A2B984AA24C3}" type="datetimeFigureOut">
              <a:rPr lang="en-US"/>
              <a:pPr>
                <a:defRPr/>
              </a:pPr>
              <a:t>10/4/2020</a:t>
            </a:fld>
            <a:endParaRPr lang="en-GB"/>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6658757"/>
            <a:ext cx="4029164" cy="3505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5265065" y="6658757"/>
            <a:ext cx="4029164" cy="3505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D29B8D3-9712-4F9D-9665-A65B30521370}" type="slidenum">
              <a:rPr lang="en-GB"/>
              <a:pPr>
                <a:defRPr/>
              </a:pPr>
              <a:t>‹#›</a:t>
            </a:fld>
            <a:endParaRPr lang="en-GB"/>
          </a:p>
        </p:txBody>
      </p:sp>
    </p:spTree>
    <p:extLst>
      <p:ext uri="{BB962C8B-B14F-4D97-AF65-F5344CB8AC3E}">
        <p14:creationId xmlns:p14="http://schemas.microsoft.com/office/powerpoint/2010/main" val="3142543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85728"/>
            <a:ext cx="6929486" cy="714380"/>
          </a:xfrm>
        </p:spPr>
        <p:txBody>
          <a:bodyPr/>
          <a:lstStyle/>
          <a:p>
            <a:r>
              <a:rPr lang="en-US" dirty="0"/>
              <a:t>Click to edit Master title style</a:t>
            </a:r>
            <a:endParaRPr lang="en-GB" dirty="0"/>
          </a:p>
        </p:txBody>
      </p:sp>
      <p:sp>
        <p:nvSpPr>
          <p:cNvPr id="3" name="Slide Number Placeholder 5"/>
          <p:cNvSpPr>
            <a:spLocks noGrp="1"/>
          </p:cNvSpPr>
          <p:nvPr>
            <p:ph type="sldNum" sz="quarter" idx="10"/>
          </p:nvPr>
        </p:nvSpPr>
        <p:spPr/>
        <p:txBody>
          <a:bodyPr/>
          <a:lstStyle>
            <a:lvl1pPr>
              <a:defRPr/>
            </a:lvl1pPr>
          </a:lstStyle>
          <a:p>
            <a:pPr>
              <a:defRPr/>
            </a:pPr>
            <a:fld id="{8ED7645F-28E9-43F5-8DE8-F26D6BFC7DBB}" type="slidenum">
              <a:rPr lang="en-GB"/>
              <a:pPr>
                <a:defRPr/>
              </a:pPr>
              <a:t>‹#›</a:t>
            </a:fld>
            <a:endParaRPr lang="en-GB" dirty="0"/>
          </a:p>
        </p:txBody>
      </p:sp>
      <p:sp>
        <p:nvSpPr>
          <p:cNvPr id="4" name="Footer Placeholder 4"/>
          <p:cNvSpPr>
            <a:spLocks noGrp="1"/>
          </p:cNvSpPr>
          <p:nvPr userDrawn="1">
            <p:ph type="ftr" sz="quarter" idx="11"/>
          </p:nvPr>
        </p:nvSpPr>
        <p:spPr/>
        <p:txBody>
          <a:bodyPr/>
          <a:lstStyle>
            <a:lvl1pPr>
              <a:defRPr/>
            </a:lvl1pPr>
          </a:lstStyle>
          <a:p>
            <a:pPr>
              <a:defRPr/>
            </a:pPr>
            <a:r>
              <a:rPr lang="en-GB"/>
              <a:t>Glyn Davis &amp; Branko Pecar</a:t>
            </a:r>
            <a:endParaRPr lang="en-GB" b="0"/>
          </a:p>
        </p:txBody>
      </p:sp>
    </p:spTree>
    <p:extLst>
      <p:ext uri="{BB962C8B-B14F-4D97-AF65-F5344CB8AC3E}">
        <p14:creationId xmlns:p14="http://schemas.microsoft.com/office/powerpoint/2010/main" val="322035029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500063" y="274638"/>
            <a:ext cx="8186737"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6" name="Slide Number Placeholder 5"/>
          <p:cNvSpPr>
            <a:spLocks noGrp="1"/>
          </p:cNvSpPr>
          <p:nvPr>
            <p:ph type="sldNum" sz="quarter" idx="4"/>
          </p:nvPr>
        </p:nvSpPr>
        <p:spPr>
          <a:xfrm>
            <a:off x="8501063" y="6356350"/>
            <a:ext cx="428625" cy="215900"/>
          </a:xfrm>
          <a:prstGeom prst="rect">
            <a:avLst/>
          </a:prstGeom>
        </p:spPr>
        <p:txBody>
          <a:bodyPr vert="horz" lIns="91440" tIns="45720" rIns="91440" bIns="45720" rtlCol="0" anchor="ctr"/>
          <a:lstStyle>
            <a:lvl1pPr algn="r" fontAlgn="auto">
              <a:spcBef>
                <a:spcPts val="0"/>
              </a:spcBef>
              <a:spcAft>
                <a:spcPts val="0"/>
              </a:spcAft>
              <a:defRPr sz="1200" b="1">
                <a:solidFill>
                  <a:schemeClr val="tx1">
                    <a:tint val="75000"/>
                  </a:schemeClr>
                </a:solidFill>
                <a:latin typeface="+mn-lt"/>
                <a:cs typeface="+mn-cs"/>
              </a:defRPr>
            </a:lvl1pPr>
          </a:lstStyle>
          <a:p>
            <a:pPr>
              <a:defRPr/>
            </a:pPr>
            <a:fld id="{53980642-A5E5-4344-8B2B-B7DF3A75E8C2}" type="slidenum">
              <a:rPr lang="en-GB"/>
              <a:pPr>
                <a:defRPr/>
              </a:pPr>
              <a:t>‹#›</a:t>
            </a:fld>
            <a:endParaRPr lang="en-GB" dirty="0"/>
          </a:p>
        </p:txBody>
      </p:sp>
      <p:cxnSp>
        <p:nvCxnSpPr>
          <p:cNvPr id="11" name="Straight Connector 10"/>
          <p:cNvCxnSpPr/>
          <p:nvPr userDrawn="1"/>
        </p:nvCxnSpPr>
        <p:spPr>
          <a:xfrm flipV="1">
            <a:off x="214313" y="1143000"/>
            <a:ext cx="8501062"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a:spLocks noGrp="1"/>
          </p:cNvSpPr>
          <p:nvPr userDrawn="1">
            <p:ph type="ftr" sz="quarter" idx="3"/>
          </p:nvPr>
        </p:nvSpPr>
        <p:spPr>
          <a:xfrm>
            <a:off x="428625" y="6072188"/>
            <a:ext cx="2714625" cy="285750"/>
          </a:xfrm>
          <a:prstGeom prst="rect">
            <a:avLst/>
          </a:prstGeom>
          <a:ln>
            <a:noFill/>
          </a:ln>
        </p:spPr>
        <p:txBody>
          <a:bodyPr/>
          <a:lstStyle>
            <a:lvl1pPr>
              <a:defRPr sz="1200" b="1">
                <a:solidFill>
                  <a:schemeClr val="tx2"/>
                </a:solidFill>
                <a:latin typeface="Arial" charset="0"/>
                <a:cs typeface="Arial" charset="0"/>
                <a:sym typeface="Symbol"/>
              </a:defRPr>
            </a:lvl1pPr>
          </a:lstStyle>
          <a:p>
            <a:pPr>
              <a:defRPr/>
            </a:pPr>
            <a:r>
              <a:rPr lang="en-GB"/>
              <a:t>Glyn Davis &amp; Branko Pecar</a:t>
            </a:r>
          </a:p>
        </p:txBody>
      </p:sp>
      <p:sp>
        <p:nvSpPr>
          <p:cNvPr id="13" name="Footer Placeholder 4"/>
          <p:cNvSpPr txBox="1">
            <a:spLocks/>
          </p:cNvSpPr>
          <p:nvPr userDrawn="1"/>
        </p:nvSpPr>
        <p:spPr>
          <a:xfrm>
            <a:off x="4572000" y="6072188"/>
            <a:ext cx="3857625" cy="285750"/>
          </a:xfrm>
          <a:prstGeom prst="rect">
            <a:avLst/>
          </a:prstGeom>
          <a:ln>
            <a:noFill/>
          </a:ln>
        </p:spPr>
        <p:txBody>
          <a:bodyPr anchor="ctr"/>
          <a:lstStyle/>
          <a:p>
            <a:pPr algn="r" fontAlgn="auto">
              <a:spcBef>
                <a:spcPts val="0"/>
              </a:spcBef>
              <a:spcAft>
                <a:spcPts val="0"/>
              </a:spcAft>
              <a:defRPr/>
            </a:pPr>
            <a:r>
              <a:rPr lang="en-GB" sz="1200" b="1" dirty="0">
                <a:solidFill>
                  <a:schemeClr val="tx2"/>
                </a:solidFill>
                <a:latin typeface="Arial" pitchFamily="34" charset="0"/>
                <a:cs typeface="Arial" pitchFamily="34" charset="0"/>
              </a:rPr>
              <a:t>Chapter 10: Long term forecasts and seasonality</a:t>
            </a:r>
            <a:endParaRPr lang="en-GB" sz="1200" dirty="0">
              <a:solidFill>
                <a:schemeClr val="tx2"/>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22" r:id="rId1"/>
  </p:sldLayoutIdLst>
  <p:hf hdr="0"/>
  <p:txStyles>
    <p:title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412366" y="242873"/>
            <a:ext cx="8264090" cy="857250"/>
          </a:xfrm>
          <a:solidFill>
            <a:schemeClr val="accent4">
              <a:lumMod val="20000"/>
              <a:lumOff val="80000"/>
            </a:schemeClr>
          </a:solidFill>
        </p:spPr>
        <p:txBody>
          <a:bodyPr/>
          <a:lstStyle/>
          <a:p>
            <a:pPr eaLnBrk="1" hangingPunct="1"/>
            <a:r>
              <a:rPr lang="en-GB" sz="2400" dirty="0">
                <a:latin typeface="Arial" charset="0"/>
                <a:cs typeface="Arial" charset="0"/>
              </a:rPr>
              <a:t>Time series data - Long term forecasts and seasonality</a:t>
            </a:r>
          </a:p>
        </p:txBody>
      </p:sp>
      <p:sp>
        <p:nvSpPr>
          <p:cNvPr id="3" name="Slide Number Placeholder 2"/>
          <p:cNvSpPr>
            <a:spLocks noGrp="1"/>
          </p:cNvSpPr>
          <p:nvPr>
            <p:ph type="sldNum" sz="quarter" idx="10"/>
          </p:nvPr>
        </p:nvSpPr>
        <p:spPr/>
        <p:txBody>
          <a:bodyPr/>
          <a:lstStyle/>
          <a:p>
            <a:pPr>
              <a:defRPr/>
            </a:pPr>
            <a:fld id="{1FCF6FA8-0F1B-4823-90ED-2AD4D883FAE2}" type="slidenum">
              <a:rPr lang="en-GB"/>
              <a:pPr>
                <a:defRPr/>
              </a:pPr>
              <a:t>1</a:t>
            </a:fld>
            <a:endParaRPr lang="en-GB" dirty="0"/>
          </a:p>
        </p:txBody>
      </p:sp>
      <p:sp>
        <p:nvSpPr>
          <p:cNvPr id="307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11" name="Rectangle 10"/>
          <p:cNvSpPr/>
          <p:nvPr/>
        </p:nvSpPr>
        <p:spPr>
          <a:xfrm>
            <a:off x="6444208" y="1399988"/>
            <a:ext cx="1737532" cy="523220"/>
          </a:xfrm>
          <a:prstGeom prst="rect">
            <a:avLst/>
          </a:prstGeom>
          <a:solidFill>
            <a:schemeClr val="accent3">
              <a:lumMod val="20000"/>
              <a:lumOff val="80000"/>
            </a:schemeClr>
          </a:solidFill>
        </p:spPr>
        <p:txBody>
          <a:bodyPr wrap="square">
            <a:spAutoFit/>
          </a:bodyPr>
          <a:lstStyle/>
          <a:p>
            <a:pPr algn="ct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Trend?</a:t>
            </a:r>
          </a:p>
        </p:txBody>
      </p:sp>
      <p:sp>
        <p:nvSpPr>
          <p:cNvPr id="14" name="Rectangle 13"/>
          <p:cNvSpPr/>
          <p:nvPr/>
        </p:nvSpPr>
        <p:spPr>
          <a:xfrm>
            <a:off x="6575221" y="3105834"/>
            <a:ext cx="1606519" cy="646331"/>
          </a:xfrm>
          <a:prstGeom prst="rect">
            <a:avLst/>
          </a:prstGeom>
          <a:noFill/>
        </p:spPr>
        <p:txBody>
          <a:bodyPr wrap="square">
            <a:spAutoFit/>
          </a:bodyPr>
          <a:lstStyle/>
          <a:p>
            <a:pPr algn="ctr">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Forecasting and Errors?</a:t>
            </a:r>
          </a:p>
        </p:txBody>
      </p:sp>
      <p:sp>
        <p:nvSpPr>
          <p:cNvPr id="4" name="Rectangle 3">
            <a:extLst>
              <a:ext uri="{FF2B5EF4-FFF2-40B4-BE49-F238E27FC236}">
                <a16:creationId xmlns:a16="http://schemas.microsoft.com/office/drawing/2014/main" id="{F1921EF8-AE39-4676-AEA1-ED50FCD98F74}"/>
              </a:ext>
            </a:extLst>
          </p:cNvPr>
          <p:cNvSpPr/>
          <p:nvPr/>
        </p:nvSpPr>
        <p:spPr>
          <a:xfrm>
            <a:off x="652938" y="4411322"/>
            <a:ext cx="5427528" cy="1477328"/>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aim of this chapter is to provide the reader with a set of tools which can be used for time series analysis and extrapolation. This chapter will allow you to apply several time series methods for long-term forecasting and extrapolation. </a:t>
            </a:r>
            <a:endParaRPr lang="en-GB" dirty="0"/>
          </a:p>
        </p:txBody>
      </p:sp>
      <p:pic>
        <p:nvPicPr>
          <p:cNvPr id="9" name="Picture 8">
            <a:extLst>
              <a:ext uri="{FF2B5EF4-FFF2-40B4-BE49-F238E27FC236}">
                <a16:creationId xmlns:a16="http://schemas.microsoft.com/office/drawing/2014/main" id="{4D970021-181B-401E-938E-EB4CD2809AD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2938" y="1283661"/>
            <a:ext cx="5143198" cy="294412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0164-B4E4-4C29-BF96-33C0D90B8C4A}"/>
              </a:ext>
            </a:extLst>
          </p:cNvPr>
          <p:cNvSpPr>
            <a:spLocks noGrp="1"/>
          </p:cNvSpPr>
          <p:nvPr>
            <p:ph type="ctrTitle"/>
          </p:nvPr>
        </p:nvSpPr>
        <p:spPr/>
        <p:txBody>
          <a:bodyPr/>
          <a:lstStyle/>
          <a:p>
            <a:r>
              <a:rPr lang="en-GB" dirty="0"/>
              <a:t>A trend component (2/2)</a:t>
            </a:r>
          </a:p>
        </p:txBody>
      </p:sp>
      <p:sp>
        <p:nvSpPr>
          <p:cNvPr id="3" name="Slide Number Placeholder 2">
            <a:extLst>
              <a:ext uri="{FF2B5EF4-FFF2-40B4-BE49-F238E27FC236}">
                <a16:creationId xmlns:a16="http://schemas.microsoft.com/office/drawing/2014/main" id="{2447CAD8-F72B-4916-A80B-38B089A141F1}"/>
              </a:ext>
            </a:extLst>
          </p:cNvPr>
          <p:cNvSpPr>
            <a:spLocks noGrp="1"/>
          </p:cNvSpPr>
          <p:nvPr>
            <p:ph type="sldNum" sz="quarter" idx="10"/>
          </p:nvPr>
        </p:nvSpPr>
        <p:spPr/>
        <p:txBody>
          <a:bodyPr/>
          <a:lstStyle/>
          <a:p>
            <a:pPr>
              <a:defRPr/>
            </a:pPr>
            <a:fld id="{8ED7645F-28E9-43F5-8DE8-F26D6BFC7DBB}" type="slidenum">
              <a:rPr lang="en-GB" smtClean="0"/>
              <a:pPr>
                <a:defRPr/>
              </a:pPr>
              <a:t>10</a:t>
            </a:fld>
            <a:endParaRPr lang="en-GB" dirty="0"/>
          </a:p>
        </p:txBody>
      </p:sp>
      <p:sp>
        <p:nvSpPr>
          <p:cNvPr id="4" name="Footer Placeholder 3">
            <a:extLst>
              <a:ext uri="{FF2B5EF4-FFF2-40B4-BE49-F238E27FC236}">
                <a16:creationId xmlns:a16="http://schemas.microsoft.com/office/drawing/2014/main" id="{7F738819-54AC-4998-AE46-B017AD2D7FC1}"/>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01706B3A-A606-4CBC-969F-C319D1EEE450}"/>
              </a:ext>
            </a:extLst>
          </p:cNvPr>
          <p:cNvSpPr/>
          <p:nvPr/>
        </p:nvSpPr>
        <p:spPr>
          <a:xfrm>
            <a:off x="421641" y="1268760"/>
            <a:ext cx="1513171" cy="369332"/>
          </a:xfrm>
          <a:prstGeom prst="rect">
            <a:avLst/>
          </a:prstGeom>
        </p:spPr>
        <p:txBody>
          <a:bodyPr wrap="none">
            <a:spAutoFit/>
          </a:bodyPr>
          <a:lstStyle/>
          <a:p>
            <a:pPr marL="0" marR="0" algn="just" hangingPunct="0">
              <a:spcBef>
                <a:spcPts val="0"/>
              </a:spcBef>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Example 10.3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C38DA62-5DF0-4929-89B0-334551616AEF}"/>
              </a:ext>
            </a:extLst>
          </p:cNvPr>
          <p:cNvSpPr/>
          <p:nvPr/>
        </p:nvSpPr>
        <p:spPr>
          <a:xfrm>
            <a:off x="480151" y="1626072"/>
            <a:ext cx="3947833" cy="2031325"/>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Our simplified example in Figure 10.6 shows that the trend we calculated is in fact the forecast Ŷ.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If we add the residuals to the trend, we will get the values of the actual time series Y. Just as per our equation (10.1).</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3DB487F-08B4-43C7-88F1-F013008BBEB2}"/>
              </a:ext>
            </a:extLst>
          </p:cNvPr>
          <p:cNvSpPr/>
          <p:nvPr/>
        </p:nvSpPr>
        <p:spPr>
          <a:xfrm>
            <a:off x="510809" y="4582033"/>
            <a:ext cx="8233143" cy="1200329"/>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This simplified example makes the point that you can create reasonable long-term forecasts by only focusing on the trend. For short term forecasts this approach would be “short” of expected precision, but we will tackle this problem in the following chapter. </a:t>
            </a:r>
            <a:endParaRPr lang="en-GB" dirty="0"/>
          </a:p>
        </p:txBody>
      </p:sp>
      <p:pic>
        <p:nvPicPr>
          <p:cNvPr id="9" name="Picture 8">
            <a:extLst>
              <a:ext uri="{FF2B5EF4-FFF2-40B4-BE49-F238E27FC236}">
                <a16:creationId xmlns:a16="http://schemas.microsoft.com/office/drawing/2014/main" id="{CB94272C-CD99-422E-977D-AA6420A32D39}"/>
              </a:ext>
            </a:extLst>
          </p:cNvPr>
          <p:cNvPicPr/>
          <p:nvPr/>
        </p:nvPicPr>
        <p:blipFill>
          <a:blip r:embed="rId2"/>
          <a:stretch>
            <a:fillRect/>
          </a:stretch>
        </p:blipFill>
        <p:spPr>
          <a:xfrm>
            <a:off x="4427983" y="1370407"/>
            <a:ext cx="4235865" cy="2778673"/>
          </a:xfrm>
          <a:prstGeom prst="rect">
            <a:avLst/>
          </a:prstGeom>
        </p:spPr>
      </p:pic>
    </p:spTree>
    <p:extLst>
      <p:ext uri="{BB962C8B-B14F-4D97-AF65-F5344CB8AC3E}">
        <p14:creationId xmlns:p14="http://schemas.microsoft.com/office/powerpoint/2010/main" val="2950991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1559-093B-4DF1-B7A5-2221CB3B7BAC}"/>
              </a:ext>
            </a:extLst>
          </p:cNvPr>
          <p:cNvSpPr>
            <a:spLocks noGrp="1"/>
          </p:cNvSpPr>
          <p:nvPr>
            <p:ph type="ctrTitle"/>
          </p:nvPr>
        </p:nvSpPr>
        <p:spPr>
          <a:xfrm>
            <a:off x="500034" y="285728"/>
            <a:ext cx="8248430" cy="714380"/>
          </a:xfrm>
        </p:spPr>
        <p:txBody>
          <a:bodyPr/>
          <a:lstStyle/>
          <a:p>
            <a:r>
              <a:rPr lang="en-GB" dirty="0"/>
              <a:t>Fitting a trend to a time series – Excel (1/5)</a:t>
            </a:r>
          </a:p>
        </p:txBody>
      </p:sp>
      <p:sp>
        <p:nvSpPr>
          <p:cNvPr id="3" name="Slide Number Placeholder 2">
            <a:extLst>
              <a:ext uri="{FF2B5EF4-FFF2-40B4-BE49-F238E27FC236}">
                <a16:creationId xmlns:a16="http://schemas.microsoft.com/office/drawing/2014/main" id="{BBA68AFF-494D-45FA-BFAE-7CAA4A785371}"/>
              </a:ext>
            </a:extLst>
          </p:cNvPr>
          <p:cNvSpPr>
            <a:spLocks noGrp="1"/>
          </p:cNvSpPr>
          <p:nvPr>
            <p:ph type="sldNum" sz="quarter" idx="10"/>
          </p:nvPr>
        </p:nvSpPr>
        <p:spPr/>
        <p:txBody>
          <a:bodyPr/>
          <a:lstStyle/>
          <a:p>
            <a:pPr>
              <a:defRPr/>
            </a:pPr>
            <a:fld id="{8ED7645F-28E9-43F5-8DE8-F26D6BFC7DBB}" type="slidenum">
              <a:rPr lang="en-GB" smtClean="0"/>
              <a:pPr>
                <a:defRPr/>
              </a:pPr>
              <a:t>11</a:t>
            </a:fld>
            <a:endParaRPr lang="en-GB" dirty="0"/>
          </a:p>
        </p:txBody>
      </p:sp>
      <p:sp>
        <p:nvSpPr>
          <p:cNvPr id="4" name="Footer Placeholder 3">
            <a:extLst>
              <a:ext uri="{FF2B5EF4-FFF2-40B4-BE49-F238E27FC236}">
                <a16:creationId xmlns:a16="http://schemas.microsoft.com/office/drawing/2014/main" id="{C6B5A43F-6001-4F01-B061-46BEBC97415F}"/>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1F90A23C-1AC2-411A-9315-3D7AF58CAD90}"/>
              </a:ext>
            </a:extLst>
          </p:cNvPr>
          <p:cNvSpPr/>
          <p:nvPr/>
        </p:nvSpPr>
        <p:spPr>
          <a:xfrm>
            <a:off x="532833" y="1268760"/>
            <a:ext cx="8215631" cy="1200329"/>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If a trend is the underlying pattern that indicates the general movements and the direction of a time series, then this implies that a trend can be described by some regular curve. This usually means a smooth curve, such as a straight line, a parabola or a sinusoid, or any other well-defined curve.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A06B83A-22B0-4931-9FCC-C599CC06CDD8}"/>
              </a:ext>
            </a:extLst>
          </p:cNvPr>
          <p:cNvSpPr/>
          <p:nvPr/>
        </p:nvSpPr>
        <p:spPr>
          <a:xfrm>
            <a:off x="513628" y="2436140"/>
            <a:ext cx="1460272" cy="369332"/>
          </a:xfrm>
          <a:prstGeom prst="rect">
            <a:avLst/>
          </a:prstGeom>
        </p:spPr>
        <p:txBody>
          <a:bodyPr wrap="none">
            <a:spAutoFit/>
          </a:bodyPr>
          <a:lstStyle/>
          <a:p>
            <a:pPr marL="0" marR="0" algn="just" hangingPunct="0">
              <a:spcBef>
                <a:spcPts val="0"/>
              </a:spcBef>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Example 10.4</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A4F7C73F-CA96-48C4-A51A-6B9F4A11E4AB}"/>
              </a:ext>
            </a:extLst>
          </p:cNvPr>
          <p:cNvSpPr/>
          <p:nvPr/>
        </p:nvSpPr>
        <p:spPr>
          <a:xfrm>
            <a:off x="748737" y="3131554"/>
            <a:ext cx="3506713" cy="2308324"/>
          </a:xfrm>
          <a:prstGeom prst="rect">
            <a:avLst/>
          </a:prstGeom>
        </p:spPr>
        <p:txBody>
          <a:bodyPr wrap="square">
            <a:spAutoFit/>
          </a:bodyPr>
          <a:lstStyle/>
          <a:p>
            <a:pPr algn="just" hangingPunct="0"/>
            <a:r>
              <a:rPr lang="en-GB" sz="1800" dirty="0">
                <a:effectLst/>
                <a:latin typeface="+mn-lt"/>
                <a:ea typeface="Times New Roman" panose="02020603050405020304" pitchFamily="18" charset="0"/>
                <a:cs typeface="Times New Roman" panose="02020603050405020304" pitchFamily="18" charset="0"/>
              </a:rPr>
              <a:t>We will use a time series representing average annual UK petrol prices in pence per litre 1983-2020 (leaded 4-star up to 1988, unleaded thereafter). The time series consists of 38 observations, as illustrated in Table 10.3.</a:t>
            </a:r>
          </a:p>
        </p:txBody>
      </p:sp>
      <p:graphicFrame>
        <p:nvGraphicFramePr>
          <p:cNvPr id="9" name="Table 8">
            <a:extLst>
              <a:ext uri="{FF2B5EF4-FFF2-40B4-BE49-F238E27FC236}">
                <a16:creationId xmlns:a16="http://schemas.microsoft.com/office/drawing/2014/main" id="{9ECE8ACA-C26E-416B-880D-873A5921F523}"/>
              </a:ext>
            </a:extLst>
          </p:cNvPr>
          <p:cNvGraphicFramePr>
            <a:graphicFrameLocks noGrp="1"/>
          </p:cNvGraphicFramePr>
          <p:nvPr>
            <p:extLst>
              <p:ext uri="{D42A27DB-BD31-4B8C-83A1-F6EECF244321}">
                <p14:modId xmlns:p14="http://schemas.microsoft.com/office/powerpoint/2010/main" val="1505326082"/>
              </p:ext>
            </p:extLst>
          </p:nvPr>
        </p:nvGraphicFramePr>
        <p:xfrm>
          <a:off x="4684943" y="2292343"/>
          <a:ext cx="3691178" cy="3810000"/>
        </p:xfrm>
        <a:graphic>
          <a:graphicData uri="http://schemas.openxmlformats.org/drawingml/2006/table">
            <a:tbl>
              <a:tblPr firstRow="1" firstCol="1" bandRow="1"/>
              <a:tblGrid>
                <a:gridCol w="531571">
                  <a:extLst>
                    <a:ext uri="{9D8B030D-6E8A-4147-A177-3AD203B41FA5}">
                      <a16:colId xmlns:a16="http://schemas.microsoft.com/office/drawing/2014/main" val="1996543884"/>
                    </a:ext>
                  </a:extLst>
                </a:gridCol>
                <a:gridCol w="1227675">
                  <a:extLst>
                    <a:ext uri="{9D8B030D-6E8A-4147-A177-3AD203B41FA5}">
                      <a16:colId xmlns:a16="http://schemas.microsoft.com/office/drawing/2014/main" val="4213932293"/>
                    </a:ext>
                  </a:extLst>
                </a:gridCol>
                <a:gridCol w="162560">
                  <a:extLst>
                    <a:ext uri="{9D8B030D-6E8A-4147-A177-3AD203B41FA5}">
                      <a16:colId xmlns:a16="http://schemas.microsoft.com/office/drawing/2014/main" val="1498294673"/>
                    </a:ext>
                  </a:extLst>
                </a:gridCol>
                <a:gridCol w="603080">
                  <a:extLst>
                    <a:ext uri="{9D8B030D-6E8A-4147-A177-3AD203B41FA5}">
                      <a16:colId xmlns:a16="http://schemas.microsoft.com/office/drawing/2014/main" val="4112929266"/>
                    </a:ext>
                  </a:extLst>
                </a:gridCol>
                <a:gridCol w="1166292">
                  <a:extLst>
                    <a:ext uri="{9D8B030D-6E8A-4147-A177-3AD203B41FA5}">
                      <a16:colId xmlns:a16="http://schemas.microsoft.com/office/drawing/2014/main" val="3658768478"/>
                    </a:ext>
                  </a:extLst>
                </a:gridCol>
              </a:tblGrid>
              <a:tr h="190500">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Year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auto" hangingPunct="1">
                        <a:lnSpc>
                          <a:spcPct val="107000"/>
                        </a:lnSpc>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Price per litre (p)</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auto" hangingPunct="1">
                        <a:lnSpc>
                          <a:spcPct val="107000"/>
                        </a:lnSpc>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Year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auto" hangingPunct="1">
                        <a:lnSpc>
                          <a:spcPct val="107000"/>
                        </a:lnSpc>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Price per litre (p)</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409766123"/>
                  </a:ext>
                </a:extLst>
              </a:tr>
              <a:tr h="190500">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1983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36.7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2002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610.9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979818"/>
                  </a:ext>
                </a:extLst>
              </a:tr>
              <a:tr h="190500">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1984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38.7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2003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77.9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1326716"/>
                  </a:ext>
                </a:extLst>
              </a:tr>
              <a:tr h="190500">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1985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42.8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2004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77.9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2219088"/>
                  </a:ext>
                </a:extLst>
              </a:tr>
              <a:tr h="190500">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1986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38.2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2005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710.9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511131"/>
                  </a:ext>
                </a:extLst>
              </a:tr>
              <a:tr h="190500">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1987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37.8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2006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88.9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847943"/>
                  </a:ext>
                </a:extLst>
              </a:tr>
              <a:tr h="190500">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1988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34.7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2007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87.9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958945"/>
                  </a:ext>
                </a:extLst>
              </a:tr>
              <a:tr h="190500">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1989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38.4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2008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103.9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95979"/>
                  </a:ext>
                </a:extLst>
              </a:tr>
              <a:tr h="190500">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1990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40.2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2009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810.9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62127"/>
                  </a:ext>
                </a:extLst>
              </a:tr>
              <a:tr h="190500">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1991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310.5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2010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111.9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116586"/>
                  </a:ext>
                </a:extLst>
              </a:tr>
              <a:tr h="190500">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1992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40.3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2011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1210.9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701355"/>
                  </a:ext>
                </a:extLst>
              </a:tr>
              <a:tr h="190500">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1993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45.9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2012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134.1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2772236"/>
                  </a:ext>
                </a:extLst>
              </a:tr>
              <a:tr h="190500">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1994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48.9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2013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138.9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52422"/>
                  </a:ext>
                </a:extLst>
              </a:tr>
              <a:tr h="190500">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1995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50.9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2014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130.9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944218"/>
                  </a:ext>
                </a:extLst>
              </a:tr>
              <a:tr h="190500">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1996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52.9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2015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1010.9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563401"/>
                  </a:ext>
                </a:extLst>
              </a:tr>
              <a:tr h="190500">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1997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57.9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2016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103.9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0947048"/>
                  </a:ext>
                </a:extLst>
              </a:tr>
              <a:tr h="190500">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1998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60.9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2017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117.9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984809"/>
                  </a:ext>
                </a:extLst>
              </a:tr>
              <a:tr h="190500">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1999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61.9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2018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115.9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294110"/>
                  </a:ext>
                </a:extLst>
              </a:tr>
              <a:tr h="190500">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2000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76.9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2019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1110.9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550547"/>
                  </a:ext>
                </a:extLst>
              </a:tr>
              <a:tr h="190500">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2001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77.9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a:effectLst/>
                          <a:latin typeface="Calibri" panose="020F0502020204030204" pitchFamily="34" charset="0"/>
                          <a:ea typeface="Times New Roman" panose="02020603050405020304" pitchFamily="18" charset="0"/>
                          <a:cs typeface="Calibri" panose="020F0502020204030204" pitchFamily="34" charset="0"/>
                        </a:rPr>
                        <a:t>2020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07000"/>
                        </a:lnSpc>
                      </a:pPr>
                      <a:r>
                        <a:rPr lang="en-GB" sz="1100" dirty="0">
                          <a:effectLst/>
                          <a:latin typeface="Calibri" panose="020F0502020204030204" pitchFamily="34" charset="0"/>
                          <a:ea typeface="Times New Roman" panose="02020603050405020304" pitchFamily="18" charset="0"/>
                          <a:cs typeface="Calibri" panose="020F0502020204030204" pitchFamily="34" charset="0"/>
                        </a:rPr>
                        <a:t>1110.9</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42844"/>
                  </a:ext>
                </a:extLst>
              </a:tr>
            </a:tbl>
          </a:graphicData>
        </a:graphic>
      </p:graphicFrame>
    </p:spTree>
    <p:extLst>
      <p:ext uri="{BB962C8B-B14F-4D97-AF65-F5344CB8AC3E}">
        <p14:creationId xmlns:p14="http://schemas.microsoft.com/office/powerpoint/2010/main" val="590886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C1EA-A2F7-4DCF-9452-AE6CC0458BF5}"/>
              </a:ext>
            </a:extLst>
          </p:cNvPr>
          <p:cNvSpPr>
            <a:spLocks noGrp="1"/>
          </p:cNvSpPr>
          <p:nvPr>
            <p:ph type="ctrTitle"/>
          </p:nvPr>
        </p:nvSpPr>
        <p:spPr>
          <a:xfrm>
            <a:off x="500034" y="285728"/>
            <a:ext cx="8176422" cy="714380"/>
          </a:xfrm>
        </p:spPr>
        <p:txBody>
          <a:bodyPr/>
          <a:lstStyle/>
          <a:p>
            <a:r>
              <a:rPr lang="en-GB" dirty="0"/>
              <a:t>Fitting a trend to a time series - Excel (2/5)</a:t>
            </a:r>
          </a:p>
        </p:txBody>
      </p:sp>
      <p:sp>
        <p:nvSpPr>
          <p:cNvPr id="3" name="Slide Number Placeholder 2">
            <a:extLst>
              <a:ext uri="{FF2B5EF4-FFF2-40B4-BE49-F238E27FC236}">
                <a16:creationId xmlns:a16="http://schemas.microsoft.com/office/drawing/2014/main" id="{A3AF0EA1-E9B8-42D9-8BFA-B00A5BF98878}"/>
              </a:ext>
            </a:extLst>
          </p:cNvPr>
          <p:cNvSpPr>
            <a:spLocks noGrp="1"/>
          </p:cNvSpPr>
          <p:nvPr>
            <p:ph type="sldNum" sz="quarter" idx="10"/>
          </p:nvPr>
        </p:nvSpPr>
        <p:spPr/>
        <p:txBody>
          <a:bodyPr/>
          <a:lstStyle/>
          <a:p>
            <a:pPr>
              <a:defRPr/>
            </a:pPr>
            <a:fld id="{8ED7645F-28E9-43F5-8DE8-F26D6BFC7DBB}" type="slidenum">
              <a:rPr lang="en-GB" smtClean="0"/>
              <a:pPr>
                <a:defRPr/>
              </a:pPr>
              <a:t>12</a:t>
            </a:fld>
            <a:endParaRPr lang="en-GB" dirty="0"/>
          </a:p>
        </p:txBody>
      </p:sp>
      <p:sp>
        <p:nvSpPr>
          <p:cNvPr id="4" name="Footer Placeholder 3">
            <a:extLst>
              <a:ext uri="{FF2B5EF4-FFF2-40B4-BE49-F238E27FC236}">
                <a16:creationId xmlns:a16="http://schemas.microsoft.com/office/drawing/2014/main" id="{CC55E85A-9EC1-4A08-8554-4B5CB8448941}"/>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CDC5D138-856C-4D83-B0AD-CFD7A3413A80}"/>
              </a:ext>
            </a:extLst>
          </p:cNvPr>
          <p:cNvSpPr/>
          <p:nvPr/>
        </p:nvSpPr>
        <p:spPr>
          <a:xfrm>
            <a:off x="683568" y="2690336"/>
            <a:ext cx="1966938" cy="1477328"/>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When charted as a line graph, the time series looks as illustrated in Figure 10.7.</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8FCA9D6-F532-419E-87B7-8E94D135ECC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34627" y="1484785"/>
            <a:ext cx="5941829" cy="4320480"/>
          </a:xfrm>
          <a:prstGeom prst="rect">
            <a:avLst/>
          </a:prstGeom>
          <a:noFill/>
        </p:spPr>
      </p:pic>
    </p:spTree>
    <p:extLst>
      <p:ext uri="{BB962C8B-B14F-4D97-AF65-F5344CB8AC3E}">
        <p14:creationId xmlns:p14="http://schemas.microsoft.com/office/powerpoint/2010/main" val="106105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C1EA-A2F7-4DCF-9452-AE6CC0458BF5}"/>
              </a:ext>
            </a:extLst>
          </p:cNvPr>
          <p:cNvSpPr>
            <a:spLocks noGrp="1"/>
          </p:cNvSpPr>
          <p:nvPr>
            <p:ph type="ctrTitle"/>
          </p:nvPr>
        </p:nvSpPr>
        <p:spPr>
          <a:xfrm>
            <a:off x="500034" y="285728"/>
            <a:ext cx="8176422" cy="714380"/>
          </a:xfrm>
        </p:spPr>
        <p:txBody>
          <a:bodyPr/>
          <a:lstStyle/>
          <a:p>
            <a:r>
              <a:rPr lang="en-GB" dirty="0"/>
              <a:t>Fitting a trend to a time series – Excel (3/5)</a:t>
            </a:r>
          </a:p>
        </p:txBody>
      </p:sp>
      <p:sp>
        <p:nvSpPr>
          <p:cNvPr id="3" name="Slide Number Placeholder 2">
            <a:extLst>
              <a:ext uri="{FF2B5EF4-FFF2-40B4-BE49-F238E27FC236}">
                <a16:creationId xmlns:a16="http://schemas.microsoft.com/office/drawing/2014/main" id="{A3AF0EA1-E9B8-42D9-8BFA-B00A5BF98878}"/>
              </a:ext>
            </a:extLst>
          </p:cNvPr>
          <p:cNvSpPr>
            <a:spLocks noGrp="1"/>
          </p:cNvSpPr>
          <p:nvPr>
            <p:ph type="sldNum" sz="quarter" idx="10"/>
          </p:nvPr>
        </p:nvSpPr>
        <p:spPr/>
        <p:txBody>
          <a:bodyPr/>
          <a:lstStyle/>
          <a:p>
            <a:pPr>
              <a:defRPr/>
            </a:pPr>
            <a:fld id="{8ED7645F-28E9-43F5-8DE8-F26D6BFC7DBB}" type="slidenum">
              <a:rPr lang="en-GB" smtClean="0"/>
              <a:pPr>
                <a:defRPr/>
              </a:pPr>
              <a:t>13</a:t>
            </a:fld>
            <a:endParaRPr lang="en-GB" dirty="0"/>
          </a:p>
        </p:txBody>
      </p:sp>
      <p:sp>
        <p:nvSpPr>
          <p:cNvPr id="4" name="Footer Placeholder 3">
            <a:extLst>
              <a:ext uri="{FF2B5EF4-FFF2-40B4-BE49-F238E27FC236}">
                <a16:creationId xmlns:a16="http://schemas.microsoft.com/office/drawing/2014/main" id="{CC55E85A-9EC1-4A08-8554-4B5CB8448941}"/>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8CD65246-5031-47A0-9862-14F33A62E540}"/>
              </a:ext>
            </a:extLst>
          </p:cNvPr>
          <p:cNvSpPr/>
          <p:nvPr/>
        </p:nvSpPr>
        <p:spPr>
          <a:xfrm>
            <a:off x="500034" y="2420888"/>
            <a:ext cx="2815824" cy="1477328"/>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To fit a trend line to the time series is a very easy graphical process in Excel, as we already demonstrated in Chapter 9.</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C38A0A0-CE41-4743-B956-12B96094883F}"/>
              </a:ext>
            </a:extLst>
          </p:cNvPr>
          <p:cNvPicPr/>
          <p:nvPr/>
        </p:nvPicPr>
        <p:blipFill>
          <a:blip r:embed="rId2"/>
          <a:stretch>
            <a:fillRect/>
          </a:stretch>
        </p:blipFill>
        <p:spPr>
          <a:xfrm>
            <a:off x="3491880" y="1196752"/>
            <a:ext cx="5152086" cy="4752528"/>
          </a:xfrm>
          <a:prstGeom prst="rect">
            <a:avLst/>
          </a:prstGeom>
        </p:spPr>
      </p:pic>
      <p:sp>
        <p:nvSpPr>
          <p:cNvPr id="9" name="Oval 8">
            <a:extLst>
              <a:ext uri="{FF2B5EF4-FFF2-40B4-BE49-F238E27FC236}">
                <a16:creationId xmlns:a16="http://schemas.microsoft.com/office/drawing/2014/main" id="{AC6C771F-BCA3-4691-851B-CBE0D312BE85}"/>
              </a:ext>
            </a:extLst>
          </p:cNvPr>
          <p:cNvSpPr/>
          <p:nvPr/>
        </p:nvSpPr>
        <p:spPr>
          <a:xfrm>
            <a:off x="6228184" y="5301208"/>
            <a:ext cx="1181735" cy="215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2728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C1EA-A2F7-4DCF-9452-AE6CC0458BF5}"/>
              </a:ext>
            </a:extLst>
          </p:cNvPr>
          <p:cNvSpPr>
            <a:spLocks noGrp="1"/>
          </p:cNvSpPr>
          <p:nvPr>
            <p:ph type="ctrTitle"/>
          </p:nvPr>
        </p:nvSpPr>
        <p:spPr>
          <a:xfrm>
            <a:off x="500034" y="285728"/>
            <a:ext cx="8176422" cy="714380"/>
          </a:xfrm>
        </p:spPr>
        <p:txBody>
          <a:bodyPr/>
          <a:lstStyle/>
          <a:p>
            <a:r>
              <a:rPr lang="en-GB" dirty="0"/>
              <a:t>Fitting a trend to a time series – Excel (4/5)</a:t>
            </a:r>
          </a:p>
        </p:txBody>
      </p:sp>
      <p:sp>
        <p:nvSpPr>
          <p:cNvPr id="3" name="Slide Number Placeholder 2">
            <a:extLst>
              <a:ext uri="{FF2B5EF4-FFF2-40B4-BE49-F238E27FC236}">
                <a16:creationId xmlns:a16="http://schemas.microsoft.com/office/drawing/2014/main" id="{A3AF0EA1-E9B8-42D9-8BFA-B00A5BF98878}"/>
              </a:ext>
            </a:extLst>
          </p:cNvPr>
          <p:cNvSpPr>
            <a:spLocks noGrp="1"/>
          </p:cNvSpPr>
          <p:nvPr>
            <p:ph type="sldNum" sz="quarter" idx="10"/>
          </p:nvPr>
        </p:nvSpPr>
        <p:spPr/>
        <p:txBody>
          <a:bodyPr/>
          <a:lstStyle/>
          <a:p>
            <a:pPr>
              <a:defRPr/>
            </a:pPr>
            <a:fld id="{8ED7645F-28E9-43F5-8DE8-F26D6BFC7DBB}" type="slidenum">
              <a:rPr lang="en-GB" smtClean="0"/>
              <a:pPr>
                <a:defRPr/>
              </a:pPr>
              <a:t>14</a:t>
            </a:fld>
            <a:endParaRPr lang="en-GB" dirty="0"/>
          </a:p>
        </p:txBody>
      </p:sp>
      <p:sp>
        <p:nvSpPr>
          <p:cNvPr id="4" name="Footer Placeholder 3">
            <a:extLst>
              <a:ext uri="{FF2B5EF4-FFF2-40B4-BE49-F238E27FC236}">
                <a16:creationId xmlns:a16="http://schemas.microsoft.com/office/drawing/2014/main" id="{CC55E85A-9EC1-4A08-8554-4B5CB8448941}"/>
              </a:ext>
            </a:extLst>
          </p:cNvPr>
          <p:cNvSpPr>
            <a:spLocks noGrp="1"/>
          </p:cNvSpPr>
          <p:nvPr>
            <p:ph type="ftr" sz="quarter" idx="11"/>
          </p:nvPr>
        </p:nvSpPr>
        <p:spPr/>
        <p:txBody>
          <a:bodyPr/>
          <a:lstStyle/>
          <a:p>
            <a:pPr>
              <a:defRPr/>
            </a:pPr>
            <a:r>
              <a:rPr lang="en-GB"/>
              <a:t>Glyn Davis &amp; Branko Pecar</a:t>
            </a:r>
            <a:endParaRPr lang="en-GB" b="0"/>
          </a:p>
        </p:txBody>
      </p:sp>
      <p:pic>
        <p:nvPicPr>
          <p:cNvPr id="6" name="Picture 5">
            <a:extLst>
              <a:ext uri="{FF2B5EF4-FFF2-40B4-BE49-F238E27FC236}">
                <a16:creationId xmlns:a16="http://schemas.microsoft.com/office/drawing/2014/main" id="{13A61477-483A-4B83-9AD6-D093EDD51709}"/>
              </a:ext>
            </a:extLst>
          </p:cNvPr>
          <p:cNvPicPr/>
          <p:nvPr/>
        </p:nvPicPr>
        <p:blipFill>
          <a:blip r:embed="rId2"/>
          <a:stretch>
            <a:fillRect/>
          </a:stretch>
        </p:blipFill>
        <p:spPr>
          <a:xfrm>
            <a:off x="4067944" y="1196752"/>
            <a:ext cx="2897237" cy="4752528"/>
          </a:xfrm>
          <a:prstGeom prst="rect">
            <a:avLst/>
          </a:prstGeom>
        </p:spPr>
      </p:pic>
      <p:sp>
        <p:nvSpPr>
          <p:cNvPr id="7" name="Rectangle 6">
            <a:extLst>
              <a:ext uri="{FF2B5EF4-FFF2-40B4-BE49-F238E27FC236}">
                <a16:creationId xmlns:a16="http://schemas.microsoft.com/office/drawing/2014/main" id="{823DDBC8-F3B6-442A-87E8-4C25F788AFF6}"/>
              </a:ext>
            </a:extLst>
          </p:cNvPr>
          <p:cNvSpPr/>
          <p:nvPr/>
        </p:nvSpPr>
        <p:spPr>
          <a:xfrm>
            <a:off x="1227239" y="2564904"/>
            <a:ext cx="2594192" cy="2031325"/>
          </a:xfrm>
          <a:prstGeom prst="rect">
            <a:avLst/>
          </a:prstGeom>
          <a:solidFill>
            <a:schemeClr val="accent3">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rPr>
              <a:t>After selecting Add T</a:t>
            </a:r>
            <a:r>
              <a:rPr lang="en-GB" u="sng" dirty="0">
                <a:latin typeface="Calibri" panose="020F0502020204030204" pitchFamily="34" charset="0"/>
                <a:ea typeface="Times New Roman" panose="02020603050405020304" pitchFamily="18" charset="0"/>
              </a:rPr>
              <a:t>r</a:t>
            </a:r>
            <a:r>
              <a:rPr lang="en-GB" dirty="0">
                <a:latin typeface="Calibri" panose="020F0502020204030204" pitchFamily="34" charset="0"/>
                <a:ea typeface="Times New Roman" panose="02020603050405020304" pitchFamily="18" charset="0"/>
              </a:rPr>
              <a:t>endline, choose Linear Option, as well as Display Equation on chart, and Display R-squared on chart (see Figure 10.9). Click on close.</a:t>
            </a:r>
            <a:endParaRPr lang="en-GB" dirty="0"/>
          </a:p>
        </p:txBody>
      </p:sp>
    </p:spTree>
    <p:extLst>
      <p:ext uri="{BB962C8B-B14F-4D97-AF65-F5344CB8AC3E}">
        <p14:creationId xmlns:p14="http://schemas.microsoft.com/office/powerpoint/2010/main" val="3510202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C1EA-A2F7-4DCF-9452-AE6CC0458BF5}"/>
              </a:ext>
            </a:extLst>
          </p:cNvPr>
          <p:cNvSpPr>
            <a:spLocks noGrp="1"/>
          </p:cNvSpPr>
          <p:nvPr>
            <p:ph type="ctrTitle"/>
          </p:nvPr>
        </p:nvSpPr>
        <p:spPr>
          <a:xfrm>
            <a:off x="500034" y="285728"/>
            <a:ext cx="8176422" cy="714380"/>
          </a:xfrm>
        </p:spPr>
        <p:txBody>
          <a:bodyPr/>
          <a:lstStyle/>
          <a:p>
            <a:r>
              <a:rPr lang="en-GB" dirty="0"/>
              <a:t>Fitting a trend to a time series – Excel (5/5)</a:t>
            </a:r>
          </a:p>
        </p:txBody>
      </p:sp>
      <p:sp>
        <p:nvSpPr>
          <p:cNvPr id="3" name="Slide Number Placeholder 2">
            <a:extLst>
              <a:ext uri="{FF2B5EF4-FFF2-40B4-BE49-F238E27FC236}">
                <a16:creationId xmlns:a16="http://schemas.microsoft.com/office/drawing/2014/main" id="{A3AF0EA1-E9B8-42D9-8BFA-B00A5BF98878}"/>
              </a:ext>
            </a:extLst>
          </p:cNvPr>
          <p:cNvSpPr>
            <a:spLocks noGrp="1"/>
          </p:cNvSpPr>
          <p:nvPr>
            <p:ph type="sldNum" sz="quarter" idx="10"/>
          </p:nvPr>
        </p:nvSpPr>
        <p:spPr/>
        <p:txBody>
          <a:bodyPr/>
          <a:lstStyle/>
          <a:p>
            <a:pPr>
              <a:defRPr/>
            </a:pPr>
            <a:fld id="{8ED7645F-28E9-43F5-8DE8-F26D6BFC7DBB}" type="slidenum">
              <a:rPr lang="en-GB" smtClean="0"/>
              <a:pPr>
                <a:defRPr/>
              </a:pPr>
              <a:t>15</a:t>
            </a:fld>
            <a:endParaRPr lang="en-GB" dirty="0"/>
          </a:p>
        </p:txBody>
      </p:sp>
      <p:sp>
        <p:nvSpPr>
          <p:cNvPr id="4" name="Footer Placeholder 3">
            <a:extLst>
              <a:ext uri="{FF2B5EF4-FFF2-40B4-BE49-F238E27FC236}">
                <a16:creationId xmlns:a16="http://schemas.microsoft.com/office/drawing/2014/main" id="{CC55E85A-9EC1-4A08-8554-4B5CB8448941}"/>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A6444C64-0287-453F-B821-54B5F23EC09A}"/>
              </a:ext>
            </a:extLst>
          </p:cNvPr>
          <p:cNvSpPr/>
          <p:nvPr/>
        </p:nvSpPr>
        <p:spPr>
          <a:xfrm>
            <a:off x="524435" y="1340768"/>
            <a:ext cx="2463389" cy="2031325"/>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The final graph with the trend line automatically added is illustrated in Figure 10.10 with the line equation and coefficient of determination included.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073F8C0-04F5-4542-8AD2-A70B3A3118F8}"/>
              </a:ext>
            </a:extLst>
          </p:cNvPr>
          <p:cNvSpPr/>
          <p:nvPr/>
        </p:nvSpPr>
        <p:spPr>
          <a:xfrm>
            <a:off x="546459" y="3517616"/>
            <a:ext cx="2945421" cy="2308324"/>
          </a:xfrm>
          <a:prstGeom prst="rect">
            <a:avLst/>
          </a:prstGeom>
          <a:solidFill>
            <a:schemeClr val="accent3">
              <a:lumMod val="20000"/>
              <a:lumOff val="80000"/>
            </a:schemeClr>
          </a:solidFill>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What we are getting here instantly is a straight line that describes the underlying movement and the direction of our time series</a:t>
            </a:r>
            <a:r>
              <a:rPr lang="en-GB" dirty="0">
                <a:latin typeface="Calibri" panose="020F0502020204030204" pitchFamily="34" charset="0"/>
                <a:ea typeface="Times New Roman" panose="02020603050405020304" pitchFamily="18" charset="0"/>
                <a:cs typeface="Times New Roman" panose="02020603050405020304" pitchFamily="18" charset="0"/>
              </a:rPr>
              <a:t>. This is the trend of the time series and, if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extrapolated</a:t>
            </a:r>
            <a:r>
              <a:rPr lang="en-GB" dirty="0">
                <a:latin typeface="Calibri" panose="020F0502020204030204" pitchFamily="34" charset="0"/>
                <a:ea typeface="Times New Roman" panose="02020603050405020304" pitchFamily="18" charset="0"/>
                <a:cs typeface="Times New Roman" panose="02020603050405020304" pitchFamily="18" charset="0"/>
              </a:rPr>
              <a:t>, it becomes a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forecast</a:t>
            </a:r>
            <a:r>
              <a:rPr lang="en-GB" dirty="0">
                <a:latin typeface="Calibri" panose="020F0502020204030204" pitchFamily="34" charset="0"/>
                <a:ea typeface="Times New Roman" panose="02020603050405020304" pitchFamily="18" charset="0"/>
                <a:cs typeface="Times New Roman" panose="02020603050405020304" pitchFamily="18" charset="0"/>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A4B27E9-979C-4192-AF6D-7E2DC91796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322310"/>
            <a:ext cx="5256584" cy="4626970"/>
          </a:xfrm>
          <a:prstGeom prst="rect">
            <a:avLst/>
          </a:prstGeom>
          <a:noFill/>
        </p:spPr>
      </p:pic>
    </p:spTree>
    <p:extLst>
      <p:ext uri="{BB962C8B-B14F-4D97-AF65-F5344CB8AC3E}">
        <p14:creationId xmlns:p14="http://schemas.microsoft.com/office/powerpoint/2010/main" val="1788153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C1EA-A2F7-4DCF-9452-AE6CC0458BF5}"/>
              </a:ext>
            </a:extLst>
          </p:cNvPr>
          <p:cNvSpPr>
            <a:spLocks noGrp="1"/>
          </p:cNvSpPr>
          <p:nvPr>
            <p:ph type="ctrTitle"/>
          </p:nvPr>
        </p:nvSpPr>
        <p:spPr>
          <a:xfrm>
            <a:off x="500034" y="285728"/>
            <a:ext cx="8176422" cy="714380"/>
          </a:xfrm>
        </p:spPr>
        <p:txBody>
          <a:bodyPr/>
          <a:lstStyle/>
          <a:p>
            <a:r>
              <a:rPr lang="en-GB" sz="2800" dirty="0"/>
              <a:t>Using a trend chart function to forecast time series - Excel (1/4)</a:t>
            </a:r>
          </a:p>
        </p:txBody>
      </p:sp>
      <p:sp>
        <p:nvSpPr>
          <p:cNvPr id="3" name="Slide Number Placeholder 2">
            <a:extLst>
              <a:ext uri="{FF2B5EF4-FFF2-40B4-BE49-F238E27FC236}">
                <a16:creationId xmlns:a16="http://schemas.microsoft.com/office/drawing/2014/main" id="{A3AF0EA1-E9B8-42D9-8BFA-B00A5BF98878}"/>
              </a:ext>
            </a:extLst>
          </p:cNvPr>
          <p:cNvSpPr>
            <a:spLocks noGrp="1"/>
          </p:cNvSpPr>
          <p:nvPr>
            <p:ph type="sldNum" sz="quarter" idx="10"/>
          </p:nvPr>
        </p:nvSpPr>
        <p:spPr/>
        <p:txBody>
          <a:bodyPr/>
          <a:lstStyle/>
          <a:p>
            <a:pPr>
              <a:defRPr/>
            </a:pPr>
            <a:fld id="{8ED7645F-28E9-43F5-8DE8-F26D6BFC7DBB}" type="slidenum">
              <a:rPr lang="en-GB" smtClean="0"/>
              <a:pPr>
                <a:defRPr/>
              </a:pPr>
              <a:t>16</a:t>
            </a:fld>
            <a:endParaRPr lang="en-GB" dirty="0"/>
          </a:p>
        </p:txBody>
      </p:sp>
      <p:sp>
        <p:nvSpPr>
          <p:cNvPr id="4" name="Footer Placeholder 3">
            <a:extLst>
              <a:ext uri="{FF2B5EF4-FFF2-40B4-BE49-F238E27FC236}">
                <a16:creationId xmlns:a16="http://schemas.microsoft.com/office/drawing/2014/main" id="{CC55E85A-9EC1-4A08-8554-4B5CB8448941}"/>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A1AAAA87-7247-44F2-8EB3-3FBFE5CCAD66}"/>
              </a:ext>
            </a:extLst>
          </p:cNvPr>
          <p:cNvSpPr/>
          <p:nvPr/>
        </p:nvSpPr>
        <p:spPr>
          <a:xfrm>
            <a:off x="899592" y="2083351"/>
            <a:ext cx="2559798" cy="3139321"/>
          </a:xfrm>
          <a:prstGeom prst="rect">
            <a:avLst/>
          </a:prstGeom>
        </p:spPr>
        <p:txBody>
          <a:bodyPr wrap="square">
            <a:spAutoFit/>
          </a:bodyPr>
          <a:lstStyle/>
          <a:p>
            <a:pPr marL="0"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It is quite a simple task to use the fitted Excel trend line to forecast, for example, five time periods into the future. </a:t>
            </a:r>
          </a:p>
          <a:p>
            <a:pPr marL="0" marR="0" algn="just" hangingPunct="0">
              <a:spcBef>
                <a:spcPts val="0"/>
              </a:spcBef>
              <a:spcAft>
                <a:spcPts val="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Right-click on the trend line on the graph and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choose </a:t>
            </a:r>
            <a:r>
              <a:rPr lang="en-US"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ormat Trendline</a:t>
            </a:r>
            <a:r>
              <a:rPr lang="en-US" dirty="0">
                <a:latin typeface="Calibri" panose="020F0502020204030204" pitchFamily="34" charset="0"/>
                <a:ea typeface="Times New Roman" panose="02020603050405020304" pitchFamily="18" charset="0"/>
                <a:cs typeface="Times New Roman" panose="02020603050405020304" pitchFamily="18" charset="0"/>
              </a:rPr>
              <a:t> as illustrated in Figure 10.11.</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C71B2E7-6F09-4A49-B889-45E942F14E89}"/>
              </a:ext>
            </a:extLst>
          </p:cNvPr>
          <p:cNvPicPr/>
          <p:nvPr/>
        </p:nvPicPr>
        <p:blipFill>
          <a:blip r:embed="rId2"/>
          <a:stretch>
            <a:fillRect/>
          </a:stretch>
        </p:blipFill>
        <p:spPr>
          <a:xfrm>
            <a:off x="3635896" y="1421598"/>
            <a:ext cx="5184576" cy="4455674"/>
          </a:xfrm>
          <a:prstGeom prst="rect">
            <a:avLst/>
          </a:prstGeom>
        </p:spPr>
      </p:pic>
    </p:spTree>
    <p:extLst>
      <p:ext uri="{BB962C8B-B14F-4D97-AF65-F5344CB8AC3E}">
        <p14:creationId xmlns:p14="http://schemas.microsoft.com/office/powerpoint/2010/main" val="57459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C1EA-A2F7-4DCF-9452-AE6CC0458BF5}"/>
              </a:ext>
            </a:extLst>
          </p:cNvPr>
          <p:cNvSpPr>
            <a:spLocks noGrp="1"/>
          </p:cNvSpPr>
          <p:nvPr>
            <p:ph type="ctrTitle"/>
          </p:nvPr>
        </p:nvSpPr>
        <p:spPr>
          <a:xfrm>
            <a:off x="500034" y="285728"/>
            <a:ext cx="8176422" cy="714380"/>
          </a:xfrm>
        </p:spPr>
        <p:txBody>
          <a:bodyPr/>
          <a:lstStyle/>
          <a:p>
            <a:r>
              <a:rPr lang="en-GB" sz="2800" dirty="0"/>
              <a:t>Using a trend chart function to forecast time series – Excel (2/4)</a:t>
            </a:r>
          </a:p>
        </p:txBody>
      </p:sp>
      <p:sp>
        <p:nvSpPr>
          <p:cNvPr id="3" name="Slide Number Placeholder 2">
            <a:extLst>
              <a:ext uri="{FF2B5EF4-FFF2-40B4-BE49-F238E27FC236}">
                <a16:creationId xmlns:a16="http://schemas.microsoft.com/office/drawing/2014/main" id="{A3AF0EA1-E9B8-42D9-8BFA-B00A5BF98878}"/>
              </a:ext>
            </a:extLst>
          </p:cNvPr>
          <p:cNvSpPr>
            <a:spLocks noGrp="1"/>
          </p:cNvSpPr>
          <p:nvPr>
            <p:ph type="sldNum" sz="quarter" idx="10"/>
          </p:nvPr>
        </p:nvSpPr>
        <p:spPr/>
        <p:txBody>
          <a:bodyPr/>
          <a:lstStyle/>
          <a:p>
            <a:pPr>
              <a:defRPr/>
            </a:pPr>
            <a:fld id="{8ED7645F-28E9-43F5-8DE8-F26D6BFC7DBB}" type="slidenum">
              <a:rPr lang="en-GB" smtClean="0"/>
              <a:pPr>
                <a:defRPr/>
              </a:pPr>
              <a:t>17</a:t>
            </a:fld>
            <a:endParaRPr lang="en-GB" dirty="0"/>
          </a:p>
        </p:txBody>
      </p:sp>
      <p:sp>
        <p:nvSpPr>
          <p:cNvPr id="4" name="Footer Placeholder 3">
            <a:extLst>
              <a:ext uri="{FF2B5EF4-FFF2-40B4-BE49-F238E27FC236}">
                <a16:creationId xmlns:a16="http://schemas.microsoft.com/office/drawing/2014/main" id="{CC55E85A-9EC1-4A08-8554-4B5CB8448941}"/>
              </a:ext>
            </a:extLst>
          </p:cNvPr>
          <p:cNvSpPr>
            <a:spLocks noGrp="1"/>
          </p:cNvSpPr>
          <p:nvPr>
            <p:ph type="ftr" sz="quarter" idx="11"/>
          </p:nvPr>
        </p:nvSpPr>
        <p:spPr/>
        <p:txBody>
          <a:bodyPr/>
          <a:lstStyle/>
          <a:p>
            <a:pPr>
              <a:defRPr/>
            </a:pPr>
            <a:r>
              <a:rPr lang="en-GB"/>
              <a:t>Glyn Davis &amp; Branko Pecar</a:t>
            </a:r>
            <a:endParaRPr lang="en-GB" b="0"/>
          </a:p>
        </p:txBody>
      </p:sp>
      <p:sp>
        <p:nvSpPr>
          <p:cNvPr id="8" name="Rectangle 7">
            <a:extLst>
              <a:ext uri="{FF2B5EF4-FFF2-40B4-BE49-F238E27FC236}">
                <a16:creationId xmlns:a16="http://schemas.microsoft.com/office/drawing/2014/main" id="{687582C5-4F9D-47B6-99BB-684BC7D7D8B3}"/>
              </a:ext>
            </a:extLst>
          </p:cNvPr>
          <p:cNvSpPr/>
          <p:nvPr/>
        </p:nvSpPr>
        <p:spPr>
          <a:xfrm>
            <a:off x="683568" y="2852936"/>
            <a:ext cx="3600400" cy="923330"/>
          </a:xfrm>
          <a:prstGeom prst="rect">
            <a:avLst/>
          </a:prstGeom>
          <a:solidFill>
            <a:schemeClr val="accent3">
              <a:lumMod val="20000"/>
              <a:lumOff val="80000"/>
            </a:schemeClr>
          </a:solidFill>
        </p:spPr>
        <p:txBody>
          <a:bodyPr wrap="square">
            <a:spAutoFit/>
          </a:bodyPr>
          <a:lstStyle/>
          <a:p>
            <a:pPr marL="0"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In Figure 10.12 we will opt for an automatic trend line that will move 10 periods in the future.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0452838-40AA-4830-842E-2534A94BF4C5}"/>
              </a:ext>
            </a:extLst>
          </p:cNvPr>
          <p:cNvPicPr/>
          <p:nvPr/>
        </p:nvPicPr>
        <p:blipFill>
          <a:blip r:embed="rId2"/>
          <a:stretch>
            <a:fillRect/>
          </a:stretch>
        </p:blipFill>
        <p:spPr>
          <a:xfrm>
            <a:off x="4588245" y="1229612"/>
            <a:ext cx="3600400" cy="4613072"/>
          </a:xfrm>
          <a:prstGeom prst="rect">
            <a:avLst/>
          </a:prstGeom>
        </p:spPr>
      </p:pic>
      <p:sp>
        <p:nvSpPr>
          <p:cNvPr id="7" name="Oval 6">
            <a:extLst>
              <a:ext uri="{FF2B5EF4-FFF2-40B4-BE49-F238E27FC236}">
                <a16:creationId xmlns:a16="http://schemas.microsoft.com/office/drawing/2014/main" id="{795231C5-3A35-4D08-B746-680B9A070CD5}"/>
              </a:ext>
            </a:extLst>
          </p:cNvPr>
          <p:cNvSpPr/>
          <p:nvPr/>
        </p:nvSpPr>
        <p:spPr>
          <a:xfrm>
            <a:off x="6300192" y="4797152"/>
            <a:ext cx="1190625" cy="180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756329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C1EA-A2F7-4DCF-9452-AE6CC0458BF5}"/>
              </a:ext>
            </a:extLst>
          </p:cNvPr>
          <p:cNvSpPr>
            <a:spLocks noGrp="1"/>
          </p:cNvSpPr>
          <p:nvPr>
            <p:ph type="ctrTitle"/>
          </p:nvPr>
        </p:nvSpPr>
        <p:spPr>
          <a:xfrm>
            <a:off x="500034" y="285728"/>
            <a:ext cx="8176422" cy="714380"/>
          </a:xfrm>
        </p:spPr>
        <p:txBody>
          <a:bodyPr/>
          <a:lstStyle/>
          <a:p>
            <a:r>
              <a:rPr lang="en-GB" sz="2800" dirty="0"/>
              <a:t>Using a trend chart function to forecast time series - Excel (3/4)</a:t>
            </a:r>
          </a:p>
        </p:txBody>
      </p:sp>
      <p:sp>
        <p:nvSpPr>
          <p:cNvPr id="3" name="Slide Number Placeholder 2">
            <a:extLst>
              <a:ext uri="{FF2B5EF4-FFF2-40B4-BE49-F238E27FC236}">
                <a16:creationId xmlns:a16="http://schemas.microsoft.com/office/drawing/2014/main" id="{A3AF0EA1-E9B8-42D9-8BFA-B00A5BF98878}"/>
              </a:ext>
            </a:extLst>
          </p:cNvPr>
          <p:cNvSpPr>
            <a:spLocks noGrp="1"/>
          </p:cNvSpPr>
          <p:nvPr>
            <p:ph type="sldNum" sz="quarter" idx="10"/>
          </p:nvPr>
        </p:nvSpPr>
        <p:spPr/>
        <p:txBody>
          <a:bodyPr/>
          <a:lstStyle/>
          <a:p>
            <a:pPr>
              <a:defRPr/>
            </a:pPr>
            <a:fld id="{8ED7645F-28E9-43F5-8DE8-F26D6BFC7DBB}" type="slidenum">
              <a:rPr lang="en-GB" smtClean="0"/>
              <a:pPr>
                <a:defRPr/>
              </a:pPr>
              <a:t>18</a:t>
            </a:fld>
            <a:endParaRPr lang="en-GB" dirty="0"/>
          </a:p>
        </p:txBody>
      </p:sp>
      <p:sp>
        <p:nvSpPr>
          <p:cNvPr id="4" name="Footer Placeholder 3">
            <a:extLst>
              <a:ext uri="{FF2B5EF4-FFF2-40B4-BE49-F238E27FC236}">
                <a16:creationId xmlns:a16="http://schemas.microsoft.com/office/drawing/2014/main" id="{CC55E85A-9EC1-4A08-8554-4B5CB8448941}"/>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C13D39C8-5A23-4D0E-A8E3-C8E1DD080AB4}"/>
              </a:ext>
            </a:extLst>
          </p:cNvPr>
          <p:cNvSpPr/>
          <p:nvPr/>
        </p:nvSpPr>
        <p:spPr>
          <a:xfrm>
            <a:off x="532040" y="1345075"/>
            <a:ext cx="2487790" cy="2031325"/>
          </a:xfrm>
          <a:prstGeom prst="rect">
            <a:avLst/>
          </a:prstGeom>
        </p:spPr>
        <p:txBody>
          <a:bodyPr wrap="square">
            <a:spAutoFit/>
          </a:bodyPr>
          <a:lstStyle/>
          <a:p>
            <a:pPr marL="0" marR="0"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Figure 10.13 illustrates the modified time series chart with the trend line extended by 5 time periods to provide a forecast for time points 39 to 48.</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4CD9025-9A3B-41EA-AB3C-AF9E1556F3E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313228"/>
            <a:ext cx="5400600" cy="4758959"/>
          </a:xfrm>
          <a:prstGeom prst="rect">
            <a:avLst/>
          </a:prstGeom>
          <a:noFill/>
        </p:spPr>
      </p:pic>
    </p:spTree>
    <p:extLst>
      <p:ext uri="{BB962C8B-B14F-4D97-AF65-F5344CB8AC3E}">
        <p14:creationId xmlns:p14="http://schemas.microsoft.com/office/powerpoint/2010/main" val="3267723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C1EA-A2F7-4DCF-9452-AE6CC0458BF5}"/>
              </a:ext>
            </a:extLst>
          </p:cNvPr>
          <p:cNvSpPr>
            <a:spLocks noGrp="1"/>
          </p:cNvSpPr>
          <p:nvPr>
            <p:ph type="ctrTitle"/>
          </p:nvPr>
        </p:nvSpPr>
        <p:spPr>
          <a:xfrm>
            <a:off x="500034" y="285728"/>
            <a:ext cx="8176422" cy="714380"/>
          </a:xfrm>
        </p:spPr>
        <p:txBody>
          <a:bodyPr/>
          <a:lstStyle/>
          <a:p>
            <a:r>
              <a:rPr lang="en-GB" sz="2800" dirty="0"/>
              <a:t>Using a trend chart function to forecast time series - Excel (4/4)</a:t>
            </a:r>
          </a:p>
        </p:txBody>
      </p:sp>
      <p:sp>
        <p:nvSpPr>
          <p:cNvPr id="3" name="Slide Number Placeholder 2">
            <a:extLst>
              <a:ext uri="{FF2B5EF4-FFF2-40B4-BE49-F238E27FC236}">
                <a16:creationId xmlns:a16="http://schemas.microsoft.com/office/drawing/2014/main" id="{A3AF0EA1-E9B8-42D9-8BFA-B00A5BF98878}"/>
              </a:ext>
            </a:extLst>
          </p:cNvPr>
          <p:cNvSpPr>
            <a:spLocks noGrp="1"/>
          </p:cNvSpPr>
          <p:nvPr>
            <p:ph type="sldNum" sz="quarter" idx="10"/>
          </p:nvPr>
        </p:nvSpPr>
        <p:spPr/>
        <p:txBody>
          <a:bodyPr/>
          <a:lstStyle/>
          <a:p>
            <a:pPr>
              <a:defRPr/>
            </a:pPr>
            <a:fld id="{8ED7645F-28E9-43F5-8DE8-F26D6BFC7DBB}" type="slidenum">
              <a:rPr lang="en-GB" smtClean="0"/>
              <a:pPr>
                <a:defRPr/>
              </a:pPr>
              <a:t>19</a:t>
            </a:fld>
            <a:endParaRPr lang="en-GB" dirty="0"/>
          </a:p>
        </p:txBody>
      </p:sp>
      <p:sp>
        <p:nvSpPr>
          <p:cNvPr id="4" name="Footer Placeholder 3">
            <a:extLst>
              <a:ext uri="{FF2B5EF4-FFF2-40B4-BE49-F238E27FC236}">
                <a16:creationId xmlns:a16="http://schemas.microsoft.com/office/drawing/2014/main" id="{CC55E85A-9EC1-4A08-8554-4B5CB8448941}"/>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2082ECAD-8CE4-40DC-A472-0909216632A1}"/>
              </a:ext>
            </a:extLst>
          </p:cNvPr>
          <p:cNvSpPr/>
          <p:nvPr/>
        </p:nvSpPr>
        <p:spPr>
          <a:xfrm>
            <a:off x="539552" y="1196752"/>
            <a:ext cx="8176422" cy="1477328"/>
          </a:xfrm>
          <a:prstGeom prst="rect">
            <a:avLst/>
          </a:prstGeom>
        </p:spPr>
        <p:txBody>
          <a:bodyPr wrap="squar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We can see that the actual time series is not a smooth straight line, but it oscillates around the smooth straight line that we have estimated. By extrapolating our straight line, or linear trend, into the future, we are anticipating that our forecasts might not be completely accurate, but we believe that it represents well the direction and the shape of our variable. </a:t>
            </a:r>
            <a:endParaRPr lang="en-GB" dirty="0"/>
          </a:p>
        </p:txBody>
      </p:sp>
      <p:sp>
        <p:nvSpPr>
          <p:cNvPr id="6" name="Rectangle 5">
            <a:extLst>
              <a:ext uri="{FF2B5EF4-FFF2-40B4-BE49-F238E27FC236}">
                <a16:creationId xmlns:a16="http://schemas.microsoft.com/office/drawing/2014/main" id="{76FB0830-96D0-4382-AD93-DC34D0D26A8A}"/>
              </a:ext>
            </a:extLst>
          </p:cNvPr>
          <p:cNvSpPr/>
          <p:nvPr/>
        </p:nvSpPr>
        <p:spPr>
          <a:xfrm>
            <a:off x="538953" y="2700796"/>
            <a:ext cx="8176422" cy="923330"/>
          </a:xfrm>
          <a:prstGeom prst="rect">
            <a:avLst/>
          </a:prstGeom>
          <a:solidFill>
            <a:schemeClr val="accent4">
              <a:lumMod val="20000"/>
              <a:lumOff val="80000"/>
            </a:schemeClr>
          </a:solidFill>
        </p:spPr>
        <p:txBody>
          <a:bodyPr wrap="squar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Excel does not just give us a pictorial of this trend line, but the actual equation of this line. From Figure 10.13, we can see that this trend line is moving in accordance with the equation: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y = 2.88x + 20.964</a:t>
            </a:r>
            <a:r>
              <a:rPr lang="en-US" dirty="0">
                <a:latin typeface="Calibri" panose="020F0502020204030204" pitchFamily="34" charset="0"/>
                <a:ea typeface="Times New Roman" panose="02020603050405020304" pitchFamily="18" charset="0"/>
                <a:cs typeface="Times New Roman" panose="02020603050405020304" pitchFamily="18" charset="0"/>
              </a:rPr>
              <a:t>. The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R-squared</a:t>
            </a:r>
            <a:r>
              <a:rPr lang="en-US" dirty="0">
                <a:latin typeface="Calibri" panose="020F0502020204030204" pitchFamily="34" charset="0"/>
                <a:ea typeface="Times New Roman" panose="02020603050405020304" pitchFamily="18" charset="0"/>
                <a:cs typeface="Times New Roman" panose="02020603050405020304" pitchFamily="18" charset="0"/>
              </a:rPr>
              <a:t> (or R</a:t>
            </a:r>
            <a:r>
              <a:rPr lang="en-US" baseline="30000" dirty="0">
                <a:latin typeface="Calibri" panose="020F0502020204030204" pitchFamily="34" charset="0"/>
                <a:ea typeface="Times New Roman" panose="02020603050405020304" pitchFamily="18" charset="0"/>
                <a:cs typeface="Times New Roman" panose="02020603050405020304" pitchFamily="18" charset="0"/>
              </a:rPr>
              <a:t>2</a:t>
            </a:r>
            <a:r>
              <a:rPr lang="en-US" dirty="0">
                <a:latin typeface="Calibri" panose="020F0502020204030204" pitchFamily="34" charset="0"/>
                <a:ea typeface="Times New Roman" panose="02020603050405020304" pitchFamily="18" charset="0"/>
                <a:cs typeface="Times New Roman" panose="02020603050405020304" pitchFamily="18" charset="0"/>
              </a:rPr>
              <a:t>) value is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0.89</a:t>
            </a: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GB" dirty="0"/>
          </a:p>
        </p:txBody>
      </p:sp>
      <p:sp>
        <p:nvSpPr>
          <p:cNvPr id="7" name="Rectangle 6">
            <a:extLst>
              <a:ext uri="{FF2B5EF4-FFF2-40B4-BE49-F238E27FC236}">
                <a16:creationId xmlns:a16="http://schemas.microsoft.com/office/drawing/2014/main" id="{410C346C-285E-4A9E-912C-9F45C15B9775}"/>
              </a:ext>
            </a:extLst>
          </p:cNvPr>
          <p:cNvSpPr/>
          <p:nvPr/>
        </p:nvSpPr>
        <p:spPr>
          <a:xfrm>
            <a:off x="551313" y="3717861"/>
            <a:ext cx="8164062" cy="1200329"/>
          </a:xfrm>
          <a:prstGeom prst="rect">
            <a:avLst/>
          </a:prstGeom>
        </p:spPr>
        <p:txBody>
          <a:bodyPr wrap="square">
            <a:spAutoFit/>
          </a:bodyPr>
          <a:lstStyle/>
          <a:p>
            <a:pPr marL="0"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As we know, the closer R</a:t>
            </a:r>
            <a:r>
              <a:rPr lang="en-US" baseline="30000" dirty="0">
                <a:latin typeface="Calibri" panose="020F0502020204030204" pitchFamily="34" charset="0"/>
                <a:ea typeface="Times New Roman" panose="02020603050405020304" pitchFamily="18" charset="0"/>
                <a:cs typeface="Times New Roman" panose="02020603050405020304" pitchFamily="18" charset="0"/>
              </a:rPr>
              <a:t>2 </a:t>
            </a:r>
            <a:r>
              <a:rPr lang="en-US" dirty="0">
                <a:latin typeface="Calibri" panose="020F0502020204030204" pitchFamily="34" charset="0"/>
                <a:ea typeface="Times New Roman" panose="02020603050405020304" pitchFamily="18" charset="0"/>
                <a:cs typeface="Times New Roman" panose="02020603050405020304" pitchFamily="18" charset="0"/>
              </a:rPr>
              <a:t>is to the value of 1, the better the fit of the trend to time series. In our case R-squared is 0.89, which is very good. This confirms that our trend is approximating, or fitting, the historic data very well. Only 11% (1 - 0.89 = 0.11) of data variations are not explained, by the trend line. This is more than reasonable.</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700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500063" y="285750"/>
            <a:ext cx="6929437" cy="714375"/>
          </a:xfrm>
        </p:spPr>
        <p:txBody>
          <a:bodyPr/>
          <a:lstStyle/>
          <a:p>
            <a:r>
              <a:rPr lang="en-GB">
                <a:latin typeface="Arial" charset="0"/>
                <a:cs typeface="Arial" charset="0"/>
              </a:rPr>
              <a:t>Learning Objectives</a:t>
            </a:r>
          </a:p>
        </p:txBody>
      </p:sp>
      <p:sp>
        <p:nvSpPr>
          <p:cNvPr id="3" name="Slide Number Placeholder 2"/>
          <p:cNvSpPr>
            <a:spLocks noGrp="1"/>
          </p:cNvSpPr>
          <p:nvPr>
            <p:ph type="sldNum" sz="quarter" idx="10"/>
          </p:nvPr>
        </p:nvSpPr>
        <p:spPr/>
        <p:txBody>
          <a:bodyPr/>
          <a:lstStyle/>
          <a:p>
            <a:pPr>
              <a:defRPr/>
            </a:pPr>
            <a:fld id="{0E7CA72A-E033-45B1-96E5-F695AA65F33B}" type="slidenum">
              <a:rPr lang="en-GB" smtClean="0"/>
              <a:pPr>
                <a:defRPr/>
              </a:pPr>
              <a:t>2</a:t>
            </a:fld>
            <a:endParaRPr lang="en-GB" dirty="0"/>
          </a:p>
        </p:txBody>
      </p:sp>
      <p:sp>
        <p:nvSpPr>
          <p:cNvPr id="3174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2" name="Rectangle 1">
            <a:extLst>
              <a:ext uri="{FF2B5EF4-FFF2-40B4-BE49-F238E27FC236}">
                <a16:creationId xmlns:a16="http://schemas.microsoft.com/office/drawing/2014/main" id="{001ACC87-47E7-4411-810B-EBAD5F19C18A}"/>
              </a:ext>
            </a:extLst>
          </p:cNvPr>
          <p:cNvSpPr/>
          <p:nvPr/>
        </p:nvSpPr>
        <p:spPr>
          <a:xfrm>
            <a:off x="611560" y="1823898"/>
            <a:ext cx="8103815" cy="2585323"/>
          </a:xfrm>
          <a:prstGeom prst="rect">
            <a:avLst/>
          </a:prstGeom>
          <a:solidFill>
            <a:schemeClr val="accent3">
              <a:lumMod val="20000"/>
              <a:lumOff val="80000"/>
            </a:schemeClr>
          </a:solidFill>
        </p:spPr>
        <p:txBody>
          <a:bodyPr wrap="square">
            <a:spAutoFit/>
          </a:bodyPr>
          <a:lstStyle/>
          <a:p>
            <a:pPr marL="0" marR="0" algn="just" hangingPunct="0">
              <a:spcBef>
                <a:spcPts val="0"/>
              </a:spcBef>
              <a:spcAft>
                <a:spcPts val="0"/>
              </a:spcAft>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Part 1 Trend</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Understand the time series fundamentals.</a:t>
            </a:r>
          </a:p>
          <a:p>
            <a:pPr marL="342900" lvl="0" indent="-342900" fontAlgn="auto">
              <a:spcBef>
                <a:spcPts val="0"/>
              </a:spcBef>
              <a:spcAft>
                <a:spcPts val="0"/>
              </a:spcAft>
              <a:buFont typeface="Symbol" panose="05050102010706020507" pitchFamily="18" charset="2"/>
              <a:buChar char=""/>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Be able to inspect and prepare data for forecasting.</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Graph the data and visually identify patterns.</a:t>
            </a:r>
          </a:p>
          <a:p>
            <a:pPr marL="342900" lvl="0" indent="-342900" fontAlgn="auto">
              <a:spcBef>
                <a:spcPts val="0"/>
              </a:spcBef>
              <a:spcAft>
                <a:spcPts val="0"/>
              </a:spcAft>
              <a:buFont typeface="Symbol" panose="05050102010706020507" pitchFamily="18" charset="2"/>
              <a:buChar char=""/>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Fit an appropriate model using the time series approach.</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Use the identified model to provide an extrapolation.</a:t>
            </a:r>
          </a:p>
          <a:p>
            <a:pPr marL="342900" lvl="0" indent="-342900" fontAlgn="auto">
              <a:spcBef>
                <a:spcPts val="0"/>
              </a:spcBef>
              <a:spcAft>
                <a:spcPts val="0"/>
              </a:spcAft>
              <a:buFont typeface="Symbol" panose="05050102010706020507" pitchFamily="18" charset="2"/>
              <a:buChar char=""/>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Calculate a measure of error for the model fit to the data set.</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Learn how to calculate prediction interval.</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Solve problems using the Microsoft Excel and SPSS.</a:t>
            </a:r>
          </a:p>
        </p:txBody>
      </p:sp>
      <p:sp>
        <p:nvSpPr>
          <p:cNvPr id="4" name="Rectangle 3">
            <a:extLst>
              <a:ext uri="{FF2B5EF4-FFF2-40B4-BE49-F238E27FC236}">
                <a16:creationId xmlns:a16="http://schemas.microsoft.com/office/drawing/2014/main" id="{22067E2C-D6F7-466D-A370-44952C627936}"/>
              </a:ext>
            </a:extLst>
          </p:cNvPr>
          <p:cNvSpPr/>
          <p:nvPr/>
        </p:nvSpPr>
        <p:spPr>
          <a:xfrm>
            <a:off x="611560" y="4740303"/>
            <a:ext cx="8208912" cy="923330"/>
          </a:xfrm>
          <a:prstGeom prst="rect">
            <a:avLst/>
          </a:prstGeom>
        </p:spPr>
        <p:txBody>
          <a:bodyPr wrap="square">
            <a:spAutoFit/>
          </a:bodyPr>
          <a:lstStyle/>
          <a:p>
            <a:pPr lvl="0" fontAlgn="auto">
              <a:spcBef>
                <a:spcPts val="0"/>
              </a:spcBef>
              <a:spcAft>
                <a:spcPts val="0"/>
              </a:spcAft>
            </a:pPr>
            <a:r>
              <a:rPr lang="en-GB"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Part 2 Seasonality</a:t>
            </a:r>
          </a:p>
          <a:p>
            <a:pPr marL="342900" lvl="0" indent="-342900" fontAlgn="auto">
              <a:spcBef>
                <a:spcPts val="0"/>
              </a:spcBef>
              <a:spcAft>
                <a:spcPts val="0"/>
              </a:spcAft>
              <a:buFont typeface="Symbol" panose="05050102010706020507" pitchFamily="18" charset="2"/>
              <a:buChar char=""/>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how to handle seasonal time series and apply the decomposition method.</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Solve problems using the Microsoft Excel and SPSS.</a:t>
            </a:r>
            <a:endParaRPr lang="en-GB" dirty="0"/>
          </a:p>
        </p:txBody>
      </p:sp>
      <p:sp>
        <p:nvSpPr>
          <p:cNvPr id="5" name="Rectangle 4">
            <a:extLst>
              <a:ext uri="{FF2B5EF4-FFF2-40B4-BE49-F238E27FC236}">
                <a16:creationId xmlns:a16="http://schemas.microsoft.com/office/drawing/2014/main" id="{88657720-5192-4C4E-8EF6-BF5873D78039}"/>
              </a:ext>
            </a:extLst>
          </p:cNvPr>
          <p:cNvSpPr/>
          <p:nvPr/>
        </p:nvSpPr>
        <p:spPr>
          <a:xfrm>
            <a:off x="489371" y="1312972"/>
            <a:ext cx="4578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On completing this unit, you should be able to:</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C5E9-6A74-48B3-B3BE-B762DFCC0620}"/>
              </a:ext>
            </a:extLst>
          </p:cNvPr>
          <p:cNvSpPr>
            <a:spLocks noGrp="1"/>
          </p:cNvSpPr>
          <p:nvPr>
            <p:ph type="ctrTitle"/>
          </p:nvPr>
        </p:nvSpPr>
        <p:spPr>
          <a:xfrm>
            <a:off x="500034" y="285728"/>
            <a:ext cx="8248430" cy="714380"/>
          </a:xfrm>
        </p:spPr>
        <p:txBody>
          <a:bodyPr/>
          <a:lstStyle/>
          <a:p>
            <a:r>
              <a:rPr lang="en-GB" dirty="0"/>
              <a:t>Using a trend chart function to forecast time series - SPSS (1/7)</a:t>
            </a:r>
          </a:p>
        </p:txBody>
      </p:sp>
      <p:sp>
        <p:nvSpPr>
          <p:cNvPr id="3" name="Slide Number Placeholder 2">
            <a:extLst>
              <a:ext uri="{FF2B5EF4-FFF2-40B4-BE49-F238E27FC236}">
                <a16:creationId xmlns:a16="http://schemas.microsoft.com/office/drawing/2014/main" id="{4BD7713E-486F-4CB5-B593-6F69A110794F}"/>
              </a:ext>
            </a:extLst>
          </p:cNvPr>
          <p:cNvSpPr>
            <a:spLocks noGrp="1"/>
          </p:cNvSpPr>
          <p:nvPr>
            <p:ph type="sldNum" sz="quarter" idx="10"/>
          </p:nvPr>
        </p:nvSpPr>
        <p:spPr/>
        <p:txBody>
          <a:bodyPr/>
          <a:lstStyle/>
          <a:p>
            <a:pPr>
              <a:defRPr/>
            </a:pPr>
            <a:fld id="{8ED7645F-28E9-43F5-8DE8-F26D6BFC7DBB}" type="slidenum">
              <a:rPr lang="en-GB" smtClean="0"/>
              <a:pPr>
                <a:defRPr/>
              </a:pPr>
              <a:t>20</a:t>
            </a:fld>
            <a:endParaRPr lang="en-GB" dirty="0"/>
          </a:p>
        </p:txBody>
      </p:sp>
      <p:sp>
        <p:nvSpPr>
          <p:cNvPr id="4" name="Footer Placeholder 3">
            <a:extLst>
              <a:ext uri="{FF2B5EF4-FFF2-40B4-BE49-F238E27FC236}">
                <a16:creationId xmlns:a16="http://schemas.microsoft.com/office/drawing/2014/main" id="{823A07F7-1791-47CA-A597-1A2429D6F5C4}"/>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2208C88F-8858-4FAE-A626-76BB4BCB5D66}"/>
              </a:ext>
            </a:extLst>
          </p:cNvPr>
          <p:cNvSpPr/>
          <p:nvPr/>
        </p:nvSpPr>
        <p:spPr>
          <a:xfrm>
            <a:off x="1259632" y="2924944"/>
            <a:ext cx="2343774" cy="923330"/>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Enter data into SPSS – first 15 data values shown in Figure 10.14</a:t>
            </a:r>
            <a:endParaRPr lang="en-GB" dirty="0"/>
          </a:p>
        </p:txBody>
      </p:sp>
      <p:pic>
        <p:nvPicPr>
          <p:cNvPr id="8" name="Picture 7">
            <a:extLst>
              <a:ext uri="{FF2B5EF4-FFF2-40B4-BE49-F238E27FC236}">
                <a16:creationId xmlns:a16="http://schemas.microsoft.com/office/drawing/2014/main" id="{F1F99522-6C77-4922-90CA-842386D77F0F}"/>
              </a:ext>
            </a:extLst>
          </p:cNvPr>
          <p:cNvPicPr/>
          <p:nvPr/>
        </p:nvPicPr>
        <p:blipFill>
          <a:blip r:embed="rId2"/>
          <a:stretch>
            <a:fillRect/>
          </a:stretch>
        </p:blipFill>
        <p:spPr>
          <a:xfrm>
            <a:off x="3851920" y="1340768"/>
            <a:ext cx="3888432" cy="4464496"/>
          </a:xfrm>
          <a:prstGeom prst="rect">
            <a:avLst/>
          </a:prstGeom>
        </p:spPr>
      </p:pic>
    </p:spTree>
    <p:extLst>
      <p:ext uri="{BB962C8B-B14F-4D97-AF65-F5344CB8AC3E}">
        <p14:creationId xmlns:p14="http://schemas.microsoft.com/office/powerpoint/2010/main" val="1664703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C5E9-6A74-48B3-B3BE-B762DFCC0620}"/>
              </a:ext>
            </a:extLst>
          </p:cNvPr>
          <p:cNvSpPr>
            <a:spLocks noGrp="1"/>
          </p:cNvSpPr>
          <p:nvPr>
            <p:ph type="ctrTitle"/>
          </p:nvPr>
        </p:nvSpPr>
        <p:spPr>
          <a:xfrm>
            <a:off x="500034" y="285728"/>
            <a:ext cx="8248430" cy="714380"/>
          </a:xfrm>
        </p:spPr>
        <p:txBody>
          <a:bodyPr/>
          <a:lstStyle/>
          <a:p>
            <a:r>
              <a:rPr lang="en-GB" dirty="0"/>
              <a:t>Using a trend chart function to forecast time series - SPSS (2/7)</a:t>
            </a:r>
          </a:p>
        </p:txBody>
      </p:sp>
      <p:sp>
        <p:nvSpPr>
          <p:cNvPr id="3" name="Slide Number Placeholder 2">
            <a:extLst>
              <a:ext uri="{FF2B5EF4-FFF2-40B4-BE49-F238E27FC236}">
                <a16:creationId xmlns:a16="http://schemas.microsoft.com/office/drawing/2014/main" id="{4BD7713E-486F-4CB5-B593-6F69A110794F}"/>
              </a:ext>
            </a:extLst>
          </p:cNvPr>
          <p:cNvSpPr>
            <a:spLocks noGrp="1"/>
          </p:cNvSpPr>
          <p:nvPr>
            <p:ph type="sldNum" sz="quarter" idx="10"/>
          </p:nvPr>
        </p:nvSpPr>
        <p:spPr/>
        <p:txBody>
          <a:bodyPr/>
          <a:lstStyle/>
          <a:p>
            <a:pPr>
              <a:defRPr/>
            </a:pPr>
            <a:fld id="{8ED7645F-28E9-43F5-8DE8-F26D6BFC7DBB}" type="slidenum">
              <a:rPr lang="en-GB" smtClean="0"/>
              <a:pPr>
                <a:defRPr/>
              </a:pPr>
              <a:t>21</a:t>
            </a:fld>
            <a:endParaRPr lang="en-GB" dirty="0"/>
          </a:p>
        </p:txBody>
      </p:sp>
      <p:sp>
        <p:nvSpPr>
          <p:cNvPr id="4" name="Footer Placeholder 3">
            <a:extLst>
              <a:ext uri="{FF2B5EF4-FFF2-40B4-BE49-F238E27FC236}">
                <a16:creationId xmlns:a16="http://schemas.microsoft.com/office/drawing/2014/main" id="{823A07F7-1791-47CA-A597-1A2429D6F5C4}"/>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352913D7-DB4D-4552-BC43-CA0627D28328}"/>
              </a:ext>
            </a:extLst>
          </p:cNvPr>
          <p:cNvSpPr/>
          <p:nvPr/>
        </p:nvSpPr>
        <p:spPr>
          <a:xfrm>
            <a:off x="500034" y="1340768"/>
            <a:ext cx="1507016" cy="369332"/>
          </a:xfrm>
          <a:prstGeom prst="rect">
            <a:avLst/>
          </a:prstGeom>
          <a:solidFill>
            <a:schemeClr val="accent2">
              <a:lumMod val="20000"/>
              <a:lumOff val="80000"/>
            </a:schemeClr>
          </a:solidFill>
        </p:spPr>
        <p:txBody>
          <a:bodyPr wrap="non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SPSS Curve Fit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C2D331A-ADC8-4BE6-8BA9-87B53C3F734A}"/>
              </a:ext>
            </a:extLst>
          </p:cNvPr>
          <p:cNvSpPr/>
          <p:nvPr/>
        </p:nvSpPr>
        <p:spPr>
          <a:xfrm>
            <a:off x="669813" y="2182984"/>
            <a:ext cx="2232248" cy="3416320"/>
          </a:xfrm>
          <a:prstGeom prst="rect">
            <a:avLst/>
          </a:prstGeom>
          <a:solidFill>
            <a:schemeClr val="accent3">
              <a:lumMod val="20000"/>
              <a:lumOff val="80000"/>
            </a:schemeClr>
          </a:solidFill>
        </p:spPr>
        <p:txBody>
          <a:bodyPr wrap="square">
            <a:spAutoFit/>
          </a:bodyPr>
          <a:lstStyle/>
          <a:p>
            <a:pPr marR="0" hangingPunct="0">
              <a:spcBef>
                <a:spcPts val="0"/>
              </a:spcBef>
              <a:spcAft>
                <a:spcPts val="0"/>
              </a:spcAft>
            </a:pPr>
            <a:r>
              <a:rPr lang="en-GB" u="sng" dirty="0">
                <a:latin typeface="Calibri" panose="020F0502020204030204" pitchFamily="34" charset="0"/>
                <a:ea typeface="Times New Roman" panose="02020603050405020304" pitchFamily="18" charset="0"/>
                <a:cs typeface="Times New Roman" panose="02020603050405020304" pitchFamily="18" charset="0"/>
              </a:rPr>
              <a:t>A</a:t>
            </a:r>
            <a:r>
              <a:rPr lang="en-GB" dirty="0">
                <a:latin typeface="Calibri" panose="020F0502020204030204" pitchFamily="34" charset="0"/>
                <a:ea typeface="Times New Roman" panose="02020603050405020304" pitchFamily="18" charset="0"/>
                <a:cs typeface="Times New Roman" panose="02020603050405020304" pitchFamily="18" charset="0"/>
              </a:rPr>
              <a:t>nalyze &gt; </a:t>
            </a:r>
            <a:r>
              <a:rPr lang="en-GB" u="sng" dirty="0">
                <a:latin typeface="Calibri" panose="020F0502020204030204" pitchFamily="34" charset="0"/>
                <a:ea typeface="Times New Roman" panose="02020603050405020304" pitchFamily="18" charset="0"/>
                <a:cs typeface="Times New Roman" panose="02020603050405020304" pitchFamily="18" charset="0"/>
              </a:rPr>
              <a:t>R</a:t>
            </a:r>
            <a:r>
              <a:rPr lang="en-GB" dirty="0">
                <a:latin typeface="Calibri" panose="020F0502020204030204" pitchFamily="34" charset="0"/>
                <a:ea typeface="Times New Roman" panose="02020603050405020304" pitchFamily="18" charset="0"/>
                <a:cs typeface="Times New Roman" panose="02020603050405020304" pitchFamily="18" charset="0"/>
              </a:rPr>
              <a:t>egression &gt; </a:t>
            </a:r>
            <a:r>
              <a:rPr lang="en-GB" u="sng" dirty="0">
                <a:latin typeface="Calibri" panose="020F050202020403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urve Estimation</a:t>
            </a:r>
          </a:p>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Transfer the variable Series to the </a:t>
            </a:r>
            <a:r>
              <a:rPr lang="en-GB" u="sng" dirty="0">
                <a:latin typeface="Calibri" panose="020F0502020204030204" pitchFamily="34" charset="0"/>
                <a:ea typeface="Times New Roman" panose="02020603050405020304" pitchFamily="18" charset="0"/>
                <a:cs typeface="Times New Roman" panose="02020603050405020304" pitchFamily="18" charset="0"/>
              </a:rPr>
              <a:t>D</a:t>
            </a:r>
            <a:r>
              <a:rPr lang="en-GB" dirty="0">
                <a:latin typeface="Calibri" panose="020F0502020204030204" pitchFamily="34" charset="0"/>
                <a:ea typeface="Times New Roman" panose="02020603050405020304" pitchFamily="18" charset="0"/>
                <a:cs typeface="Times New Roman" panose="02020603050405020304" pitchFamily="18" charset="0"/>
              </a:rPr>
              <a:t>ependent (s) box</a:t>
            </a:r>
          </a:p>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Choose Independent Variable: time</a:t>
            </a:r>
          </a:p>
          <a:p>
            <a:pPr marL="45720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r>
              <a:rPr lang="en-GB" dirty="0">
                <a:latin typeface="Calibri" panose="020F0502020204030204" pitchFamily="34" charset="0"/>
                <a:ea typeface="Times New Roman" panose="02020603050405020304" pitchFamily="18" charset="0"/>
                <a:cs typeface="Times New Roman" panose="02020603050405020304" pitchFamily="18" charset="0"/>
              </a:rPr>
              <a:t>Choose Models: </a:t>
            </a:r>
            <a:r>
              <a:rPr lang="en-GB" u="sng" dirty="0">
                <a:latin typeface="Calibri" panose="020F0502020204030204" pitchFamily="34" charset="0"/>
                <a:ea typeface="Times New Roman" panose="02020603050405020304" pitchFamily="18" charset="0"/>
                <a:cs typeface="Times New Roman" panose="02020603050405020304" pitchFamily="18" charset="0"/>
              </a:rPr>
              <a:t>L</a:t>
            </a:r>
            <a:r>
              <a:rPr lang="en-GB" dirty="0">
                <a:latin typeface="Calibri" panose="020F0502020204030204" pitchFamily="34" charset="0"/>
                <a:ea typeface="Times New Roman" panose="02020603050405020304" pitchFamily="18" charset="0"/>
                <a:cs typeface="Times New Roman" panose="02020603050405020304" pitchFamily="18" charset="0"/>
              </a:rPr>
              <a:t>inear</a:t>
            </a:r>
            <a:endParaRPr lang="en-GB" dirty="0"/>
          </a:p>
        </p:txBody>
      </p:sp>
      <p:pic>
        <p:nvPicPr>
          <p:cNvPr id="7" name="Picture 6">
            <a:extLst>
              <a:ext uri="{FF2B5EF4-FFF2-40B4-BE49-F238E27FC236}">
                <a16:creationId xmlns:a16="http://schemas.microsoft.com/office/drawing/2014/main" id="{6C7D69D9-1A9C-4FE2-8826-229D8C6F78DA}"/>
              </a:ext>
            </a:extLst>
          </p:cNvPr>
          <p:cNvPicPr/>
          <p:nvPr/>
        </p:nvPicPr>
        <p:blipFill>
          <a:blip r:embed="rId2"/>
          <a:stretch>
            <a:fillRect/>
          </a:stretch>
        </p:blipFill>
        <p:spPr>
          <a:xfrm>
            <a:off x="3094942" y="1772816"/>
            <a:ext cx="5652120" cy="4108349"/>
          </a:xfrm>
          <a:prstGeom prst="rect">
            <a:avLst/>
          </a:prstGeom>
        </p:spPr>
      </p:pic>
    </p:spTree>
    <p:extLst>
      <p:ext uri="{BB962C8B-B14F-4D97-AF65-F5344CB8AC3E}">
        <p14:creationId xmlns:p14="http://schemas.microsoft.com/office/powerpoint/2010/main" val="871136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C5E9-6A74-48B3-B3BE-B762DFCC0620}"/>
              </a:ext>
            </a:extLst>
          </p:cNvPr>
          <p:cNvSpPr>
            <a:spLocks noGrp="1"/>
          </p:cNvSpPr>
          <p:nvPr>
            <p:ph type="ctrTitle"/>
          </p:nvPr>
        </p:nvSpPr>
        <p:spPr>
          <a:xfrm>
            <a:off x="500034" y="285728"/>
            <a:ext cx="8248430" cy="714380"/>
          </a:xfrm>
        </p:spPr>
        <p:txBody>
          <a:bodyPr/>
          <a:lstStyle/>
          <a:p>
            <a:r>
              <a:rPr lang="en-GB" dirty="0"/>
              <a:t>Using a trend chart function to forecast time series - SPSS (3/7)</a:t>
            </a:r>
          </a:p>
        </p:txBody>
      </p:sp>
      <p:sp>
        <p:nvSpPr>
          <p:cNvPr id="3" name="Slide Number Placeholder 2">
            <a:extLst>
              <a:ext uri="{FF2B5EF4-FFF2-40B4-BE49-F238E27FC236}">
                <a16:creationId xmlns:a16="http://schemas.microsoft.com/office/drawing/2014/main" id="{4BD7713E-486F-4CB5-B593-6F69A110794F}"/>
              </a:ext>
            </a:extLst>
          </p:cNvPr>
          <p:cNvSpPr>
            <a:spLocks noGrp="1"/>
          </p:cNvSpPr>
          <p:nvPr>
            <p:ph type="sldNum" sz="quarter" idx="10"/>
          </p:nvPr>
        </p:nvSpPr>
        <p:spPr/>
        <p:txBody>
          <a:bodyPr/>
          <a:lstStyle/>
          <a:p>
            <a:pPr>
              <a:defRPr/>
            </a:pPr>
            <a:fld id="{8ED7645F-28E9-43F5-8DE8-F26D6BFC7DBB}" type="slidenum">
              <a:rPr lang="en-GB" smtClean="0"/>
              <a:pPr>
                <a:defRPr/>
              </a:pPr>
              <a:t>22</a:t>
            </a:fld>
            <a:endParaRPr lang="en-GB" dirty="0"/>
          </a:p>
        </p:txBody>
      </p:sp>
      <p:sp>
        <p:nvSpPr>
          <p:cNvPr id="4" name="Footer Placeholder 3">
            <a:extLst>
              <a:ext uri="{FF2B5EF4-FFF2-40B4-BE49-F238E27FC236}">
                <a16:creationId xmlns:a16="http://schemas.microsoft.com/office/drawing/2014/main" id="{823A07F7-1791-47CA-A597-1A2429D6F5C4}"/>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EACDF986-E2EC-4ED5-905B-C2C44786FFD9}"/>
              </a:ext>
            </a:extLst>
          </p:cNvPr>
          <p:cNvSpPr/>
          <p:nvPr/>
        </p:nvSpPr>
        <p:spPr>
          <a:xfrm>
            <a:off x="611560" y="1268760"/>
            <a:ext cx="2232248" cy="3970318"/>
          </a:xfrm>
          <a:prstGeom prst="rect">
            <a:avLst/>
          </a:prstGeom>
        </p:spPr>
        <p:txBody>
          <a:bodyPr wrap="square">
            <a:spAutoFit/>
          </a:bodyPr>
          <a:lstStyle/>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Select </a:t>
            </a:r>
            <a:r>
              <a:rPr lang="en-GB" u="sng" dirty="0">
                <a:latin typeface="Calibri" panose="020F0502020204030204" pitchFamily="34" charset="0"/>
                <a:ea typeface="Times New Roman" panose="02020603050405020304" pitchFamily="18" charset="0"/>
                <a:cs typeface="Times New Roman" panose="02020603050405020304" pitchFamily="18" charset="0"/>
              </a:rPr>
              <a:t>S</a:t>
            </a:r>
            <a:r>
              <a:rPr lang="en-GB" dirty="0">
                <a:latin typeface="Calibri" panose="020F0502020204030204" pitchFamily="34" charset="0"/>
                <a:ea typeface="Times New Roman" panose="02020603050405020304" pitchFamily="18" charset="0"/>
                <a:cs typeface="Times New Roman" panose="02020603050405020304" pitchFamily="18" charset="0"/>
              </a:rPr>
              <a:t>ave</a:t>
            </a:r>
          </a:p>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Choose Save Variables: </a:t>
            </a:r>
          </a:p>
          <a:p>
            <a:pPr marL="45720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hangingPunct="0">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Predicted values</a:t>
            </a:r>
          </a:p>
          <a:p>
            <a:pPr marL="342900" marR="0" lvl="0" indent="-342900" hangingPunct="0">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Residuals</a:t>
            </a:r>
          </a:p>
          <a:p>
            <a:pPr marL="342900" marR="0" lvl="0" indent="-342900" hangingPunct="0">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Prediction intervals, 95% confidence interval</a:t>
            </a:r>
          </a:p>
          <a:p>
            <a:pPr marL="342900" marR="0" lvl="0" indent="-342900" hangingPunct="0">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Predict Cases – Predic</a:t>
            </a:r>
            <a:r>
              <a:rPr lang="en-GB" u="sng"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 through Observation =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48</a:t>
            </a:r>
            <a:endParaRPr lang="en-GB"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0949176-A28C-4A00-89CB-EB52EB9954DD}"/>
              </a:ext>
            </a:extLst>
          </p:cNvPr>
          <p:cNvSpPr/>
          <p:nvPr/>
        </p:nvSpPr>
        <p:spPr>
          <a:xfrm>
            <a:off x="3707904" y="5157192"/>
            <a:ext cx="1800200" cy="646331"/>
          </a:xfrm>
          <a:prstGeom prst="rect">
            <a:avLst/>
          </a:prstGeom>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Select </a:t>
            </a:r>
            <a:r>
              <a:rPr lang="en-GB" u="sng" dirty="0">
                <a:latin typeface="Calibri" panose="020F050202020403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ontinue</a:t>
            </a:r>
          </a:p>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Select OK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BC54A19-62B5-45F5-B905-50D59D0656B6}"/>
              </a:ext>
            </a:extLst>
          </p:cNvPr>
          <p:cNvPicPr/>
          <p:nvPr/>
        </p:nvPicPr>
        <p:blipFill>
          <a:blip r:embed="rId2"/>
          <a:stretch>
            <a:fillRect/>
          </a:stretch>
        </p:blipFill>
        <p:spPr>
          <a:xfrm>
            <a:off x="2843808" y="1833218"/>
            <a:ext cx="5657255" cy="3107950"/>
          </a:xfrm>
          <a:prstGeom prst="rect">
            <a:avLst/>
          </a:prstGeom>
        </p:spPr>
      </p:pic>
    </p:spTree>
    <p:extLst>
      <p:ext uri="{BB962C8B-B14F-4D97-AF65-F5344CB8AC3E}">
        <p14:creationId xmlns:p14="http://schemas.microsoft.com/office/powerpoint/2010/main" val="3097798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C5E9-6A74-48B3-B3BE-B762DFCC0620}"/>
              </a:ext>
            </a:extLst>
          </p:cNvPr>
          <p:cNvSpPr>
            <a:spLocks noGrp="1"/>
          </p:cNvSpPr>
          <p:nvPr>
            <p:ph type="ctrTitle"/>
          </p:nvPr>
        </p:nvSpPr>
        <p:spPr>
          <a:xfrm>
            <a:off x="500034" y="285728"/>
            <a:ext cx="8248430" cy="714380"/>
          </a:xfrm>
        </p:spPr>
        <p:txBody>
          <a:bodyPr/>
          <a:lstStyle/>
          <a:p>
            <a:r>
              <a:rPr lang="en-GB" dirty="0"/>
              <a:t>Using a trend chart function to forecast time series - SPSS (4/7)</a:t>
            </a:r>
          </a:p>
        </p:txBody>
      </p:sp>
      <p:sp>
        <p:nvSpPr>
          <p:cNvPr id="3" name="Slide Number Placeholder 2">
            <a:extLst>
              <a:ext uri="{FF2B5EF4-FFF2-40B4-BE49-F238E27FC236}">
                <a16:creationId xmlns:a16="http://schemas.microsoft.com/office/drawing/2014/main" id="{4BD7713E-486F-4CB5-B593-6F69A110794F}"/>
              </a:ext>
            </a:extLst>
          </p:cNvPr>
          <p:cNvSpPr>
            <a:spLocks noGrp="1"/>
          </p:cNvSpPr>
          <p:nvPr>
            <p:ph type="sldNum" sz="quarter" idx="10"/>
          </p:nvPr>
        </p:nvSpPr>
        <p:spPr/>
        <p:txBody>
          <a:bodyPr/>
          <a:lstStyle/>
          <a:p>
            <a:pPr>
              <a:defRPr/>
            </a:pPr>
            <a:fld id="{8ED7645F-28E9-43F5-8DE8-F26D6BFC7DBB}" type="slidenum">
              <a:rPr lang="en-GB" smtClean="0"/>
              <a:pPr>
                <a:defRPr/>
              </a:pPr>
              <a:t>23</a:t>
            </a:fld>
            <a:endParaRPr lang="en-GB" dirty="0"/>
          </a:p>
        </p:txBody>
      </p:sp>
      <p:sp>
        <p:nvSpPr>
          <p:cNvPr id="4" name="Footer Placeholder 3">
            <a:extLst>
              <a:ext uri="{FF2B5EF4-FFF2-40B4-BE49-F238E27FC236}">
                <a16:creationId xmlns:a16="http://schemas.microsoft.com/office/drawing/2014/main" id="{823A07F7-1791-47CA-A597-1A2429D6F5C4}"/>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897C3D62-6DE5-4ECE-AD67-F22533D1EA88}"/>
              </a:ext>
            </a:extLst>
          </p:cNvPr>
          <p:cNvSpPr/>
          <p:nvPr/>
        </p:nvSpPr>
        <p:spPr>
          <a:xfrm>
            <a:off x="746834" y="1304850"/>
            <a:ext cx="7957056" cy="369332"/>
          </a:xfrm>
          <a:prstGeom prst="rect">
            <a:avLst/>
          </a:prstGeom>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When you click OK the following menu appears, choose OK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EBBB711-C92E-458A-AE16-C1662909ED21}"/>
              </a:ext>
            </a:extLst>
          </p:cNvPr>
          <p:cNvPicPr/>
          <p:nvPr/>
        </p:nvPicPr>
        <p:blipFill>
          <a:blip r:embed="rId2"/>
          <a:stretch>
            <a:fillRect/>
          </a:stretch>
        </p:blipFill>
        <p:spPr>
          <a:xfrm>
            <a:off x="2129115" y="2795585"/>
            <a:ext cx="4885769" cy="1481126"/>
          </a:xfrm>
          <a:prstGeom prst="rect">
            <a:avLst/>
          </a:prstGeom>
        </p:spPr>
      </p:pic>
    </p:spTree>
    <p:extLst>
      <p:ext uri="{BB962C8B-B14F-4D97-AF65-F5344CB8AC3E}">
        <p14:creationId xmlns:p14="http://schemas.microsoft.com/office/powerpoint/2010/main" val="2153377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C5E9-6A74-48B3-B3BE-B762DFCC0620}"/>
              </a:ext>
            </a:extLst>
          </p:cNvPr>
          <p:cNvSpPr>
            <a:spLocks noGrp="1"/>
          </p:cNvSpPr>
          <p:nvPr>
            <p:ph type="ctrTitle"/>
          </p:nvPr>
        </p:nvSpPr>
        <p:spPr>
          <a:xfrm>
            <a:off x="500034" y="285728"/>
            <a:ext cx="8248430" cy="714380"/>
          </a:xfrm>
        </p:spPr>
        <p:txBody>
          <a:bodyPr/>
          <a:lstStyle/>
          <a:p>
            <a:r>
              <a:rPr lang="en-GB" dirty="0"/>
              <a:t>Using a trend chart function to forecast time series - SPSS (5/7)</a:t>
            </a:r>
          </a:p>
        </p:txBody>
      </p:sp>
      <p:sp>
        <p:nvSpPr>
          <p:cNvPr id="3" name="Slide Number Placeholder 2">
            <a:extLst>
              <a:ext uri="{FF2B5EF4-FFF2-40B4-BE49-F238E27FC236}">
                <a16:creationId xmlns:a16="http://schemas.microsoft.com/office/drawing/2014/main" id="{4BD7713E-486F-4CB5-B593-6F69A110794F}"/>
              </a:ext>
            </a:extLst>
          </p:cNvPr>
          <p:cNvSpPr>
            <a:spLocks noGrp="1"/>
          </p:cNvSpPr>
          <p:nvPr>
            <p:ph type="sldNum" sz="quarter" idx="10"/>
          </p:nvPr>
        </p:nvSpPr>
        <p:spPr/>
        <p:txBody>
          <a:bodyPr/>
          <a:lstStyle/>
          <a:p>
            <a:pPr>
              <a:defRPr/>
            </a:pPr>
            <a:fld id="{8ED7645F-28E9-43F5-8DE8-F26D6BFC7DBB}" type="slidenum">
              <a:rPr lang="en-GB" smtClean="0"/>
              <a:pPr>
                <a:defRPr/>
              </a:pPr>
              <a:t>24</a:t>
            </a:fld>
            <a:endParaRPr lang="en-GB" dirty="0"/>
          </a:p>
        </p:txBody>
      </p:sp>
      <p:sp>
        <p:nvSpPr>
          <p:cNvPr id="4" name="Footer Placeholder 3">
            <a:extLst>
              <a:ext uri="{FF2B5EF4-FFF2-40B4-BE49-F238E27FC236}">
                <a16:creationId xmlns:a16="http://schemas.microsoft.com/office/drawing/2014/main" id="{823A07F7-1791-47CA-A597-1A2429D6F5C4}"/>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1A0FC7F1-30B9-42AC-A291-7EB099717A30}"/>
              </a:ext>
            </a:extLst>
          </p:cNvPr>
          <p:cNvSpPr/>
          <p:nvPr/>
        </p:nvSpPr>
        <p:spPr>
          <a:xfrm>
            <a:off x="323528" y="1182150"/>
            <a:ext cx="8606159" cy="1477328"/>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SPSS Data File</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SPSS data file modified to include predicted values, residuals, forecast values for time points 39-48, and prediction intervals. We will return to prediction intervals in greater detail later in this chapter. Figure 10.18 represents the first 15 data values in screenshot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BFC65C1-7F99-4FC4-8712-35459CC4C6FB}"/>
              </a:ext>
            </a:extLst>
          </p:cNvPr>
          <p:cNvPicPr/>
          <p:nvPr/>
        </p:nvPicPr>
        <p:blipFill>
          <a:blip r:embed="rId2"/>
          <a:stretch>
            <a:fillRect/>
          </a:stretch>
        </p:blipFill>
        <p:spPr>
          <a:xfrm>
            <a:off x="1295636" y="2703021"/>
            <a:ext cx="6552728" cy="3369167"/>
          </a:xfrm>
          <a:prstGeom prst="rect">
            <a:avLst/>
          </a:prstGeom>
        </p:spPr>
      </p:pic>
    </p:spTree>
    <p:extLst>
      <p:ext uri="{BB962C8B-B14F-4D97-AF65-F5344CB8AC3E}">
        <p14:creationId xmlns:p14="http://schemas.microsoft.com/office/powerpoint/2010/main" val="1409172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C5E9-6A74-48B3-B3BE-B762DFCC0620}"/>
              </a:ext>
            </a:extLst>
          </p:cNvPr>
          <p:cNvSpPr>
            <a:spLocks noGrp="1"/>
          </p:cNvSpPr>
          <p:nvPr>
            <p:ph type="ctrTitle"/>
          </p:nvPr>
        </p:nvSpPr>
        <p:spPr>
          <a:xfrm>
            <a:off x="500034" y="285728"/>
            <a:ext cx="8248430" cy="714380"/>
          </a:xfrm>
        </p:spPr>
        <p:txBody>
          <a:bodyPr/>
          <a:lstStyle/>
          <a:p>
            <a:r>
              <a:rPr lang="en-GB" dirty="0"/>
              <a:t>Using a trend chart function to forecast time series - SPSS (6/7)</a:t>
            </a:r>
          </a:p>
        </p:txBody>
      </p:sp>
      <p:sp>
        <p:nvSpPr>
          <p:cNvPr id="3" name="Slide Number Placeholder 2">
            <a:extLst>
              <a:ext uri="{FF2B5EF4-FFF2-40B4-BE49-F238E27FC236}">
                <a16:creationId xmlns:a16="http://schemas.microsoft.com/office/drawing/2014/main" id="{4BD7713E-486F-4CB5-B593-6F69A110794F}"/>
              </a:ext>
            </a:extLst>
          </p:cNvPr>
          <p:cNvSpPr>
            <a:spLocks noGrp="1"/>
          </p:cNvSpPr>
          <p:nvPr>
            <p:ph type="sldNum" sz="quarter" idx="10"/>
          </p:nvPr>
        </p:nvSpPr>
        <p:spPr/>
        <p:txBody>
          <a:bodyPr/>
          <a:lstStyle/>
          <a:p>
            <a:pPr>
              <a:defRPr/>
            </a:pPr>
            <a:fld id="{8ED7645F-28E9-43F5-8DE8-F26D6BFC7DBB}" type="slidenum">
              <a:rPr lang="en-GB" smtClean="0"/>
              <a:pPr>
                <a:defRPr/>
              </a:pPr>
              <a:t>25</a:t>
            </a:fld>
            <a:endParaRPr lang="en-GB" dirty="0"/>
          </a:p>
        </p:txBody>
      </p:sp>
      <p:sp>
        <p:nvSpPr>
          <p:cNvPr id="4" name="Footer Placeholder 3">
            <a:extLst>
              <a:ext uri="{FF2B5EF4-FFF2-40B4-BE49-F238E27FC236}">
                <a16:creationId xmlns:a16="http://schemas.microsoft.com/office/drawing/2014/main" id="{823A07F7-1791-47CA-A597-1A2429D6F5C4}"/>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1E615790-81CC-4832-B686-46ACD17B7F80}"/>
              </a:ext>
            </a:extLst>
          </p:cNvPr>
          <p:cNvSpPr/>
          <p:nvPr/>
        </p:nvSpPr>
        <p:spPr>
          <a:xfrm>
            <a:off x="459193" y="1133992"/>
            <a:ext cx="8225614" cy="646331"/>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10.19 represents the forecast values for time points 39-48 [manually entered time points t = 39 to 48].</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0A698A5-CF35-421B-9F61-CE36CF01BA4C}"/>
              </a:ext>
            </a:extLst>
          </p:cNvPr>
          <p:cNvSpPr txBox="1"/>
          <p:nvPr/>
        </p:nvSpPr>
        <p:spPr>
          <a:xfrm>
            <a:off x="6668583" y="2498676"/>
            <a:ext cx="2016224" cy="3139321"/>
          </a:xfrm>
          <a:prstGeom prst="rect">
            <a:avLst/>
          </a:prstGeom>
          <a:solidFill>
            <a:schemeClr val="accent6">
              <a:lumMod val="40000"/>
              <a:lumOff val="60000"/>
            </a:schemeClr>
          </a:solidFill>
        </p:spPr>
        <p:txBody>
          <a:bodyPr wrap="square" rtlCol="0">
            <a:spAutoFit/>
          </a:bodyPr>
          <a:lstStyle/>
          <a:p>
            <a:r>
              <a:rPr lang="en-GB" dirty="0"/>
              <a:t>This gives:</a:t>
            </a:r>
          </a:p>
          <a:p>
            <a:endParaRPr lang="en-GB" dirty="0"/>
          </a:p>
          <a:p>
            <a:r>
              <a:rPr lang="en-GB" dirty="0"/>
              <a:t>Fit_1 gives the Trend value</a:t>
            </a:r>
          </a:p>
          <a:p>
            <a:endParaRPr lang="en-GB" dirty="0"/>
          </a:p>
          <a:p>
            <a:r>
              <a:rPr lang="en-GB" dirty="0"/>
              <a:t>LCL_1 and UCL_1 give the confidence intervals for these time points x = 1 to 48. </a:t>
            </a:r>
          </a:p>
        </p:txBody>
      </p:sp>
      <p:pic>
        <p:nvPicPr>
          <p:cNvPr id="9" name="Picture 8">
            <a:extLst>
              <a:ext uri="{FF2B5EF4-FFF2-40B4-BE49-F238E27FC236}">
                <a16:creationId xmlns:a16="http://schemas.microsoft.com/office/drawing/2014/main" id="{9093B652-41BB-45F1-A75C-388C02DC6122}"/>
              </a:ext>
            </a:extLst>
          </p:cNvPr>
          <p:cNvPicPr/>
          <p:nvPr/>
        </p:nvPicPr>
        <p:blipFill>
          <a:blip r:embed="rId2"/>
          <a:stretch>
            <a:fillRect/>
          </a:stretch>
        </p:blipFill>
        <p:spPr>
          <a:xfrm>
            <a:off x="459193" y="1812980"/>
            <a:ext cx="6129031" cy="3825017"/>
          </a:xfrm>
          <a:prstGeom prst="rect">
            <a:avLst/>
          </a:prstGeom>
        </p:spPr>
      </p:pic>
    </p:spTree>
    <p:extLst>
      <p:ext uri="{BB962C8B-B14F-4D97-AF65-F5344CB8AC3E}">
        <p14:creationId xmlns:p14="http://schemas.microsoft.com/office/powerpoint/2010/main" val="2016781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C5E9-6A74-48B3-B3BE-B762DFCC0620}"/>
              </a:ext>
            </a:extLst>
          </p:cNvPr>
          <p:cNvSpPr>
            <a:spLocks noGrp="1"/>
          </p:cNvSpPr>
          <p:nvPr>
            <p:ph type="ctrTitle"/>
          </p:nvPr>
        </p:nvSpPr>
        <p:spPr>
          <a:xfrm>
            <a:off x="500034" y="285728"/>
            <a:ext cx="8248430" cy="714380"/>
          </a:xfrm>
        </p:spPr>
        <p:txBody>
          <a:bodyPr/>
          <a:lstStyle/>
          <a:p>
            <a:r>
              <a:rPr lang="en-GB" dirty="0"/>
              <a:t>Using a trend chart function to forecast time series - SPSS (7/7)</a:t>
            </a:r>
          </a:p>
        </p:txBody>
      </p:sp>
      <p:sp>
        <p:nvSpPr>
          <p:cNvPr id="3" name="Slide Number Placeholder 2">
            <a:extLst>
              <a:ext uri="{FF2B5EF4-FFF2-40B4-BE49-F238E27FC236}">
                <a16:creationId xmlns:a16="http://schemas.microsoft.com/office/drawing/2014/main" id="{4BD7713E-486F-4CB5-B593-6F69A110794F}"/>
              </a:ext>
            </a:extLst>
          </p:cNvPr>
          <p:cNvSpPr>
            <a:spLocks noGrp="1"/>
          </p:cNvSpPr>
          <p:nvPr>
            <p:ph type="sldNum" sz="quarter" idx="10"/>
          </p:nvPr>
        </p:nvSpPr>
        <p:spPr/>
        <p:txBody>
          <a:bodyPr/>
          <a:lstStyle/>
          <a:p>
            <a:pPr>
              <a:defRPr/>
            </a:pPr>
            <a:fld id="{8ED7645F-28E9-43F5-8DE8-F26D6BFC7DBB}" type="slidenum">
              <a:rPr lang="en-GB" smtClean="0"/>
              <a:pPr>
                <a:defRPr/>
              </a:pPr>
              <a:t>26</a:t>
            </a:fld>
            <a:endParaRPr lang="en-GB" dirty="0"/>
          </a:p>
        </p:txBody>
      </p:sp>
      <p:sp>
        <p:nvSpPr>
          <p:cNvPr id="4" name="Footer Placeholder 3">
            <a:extLst>
              <a:ext uri="{FF2B5EF4-FFF2-40B4-BE49-F238E27FC236}">
                <a16:creationId xmlns:a16="http://schemas.microsoft.com/office/drawing/2014/main" id="{823A07F7-1791-47CA-A597-1A2429D6F5C4}"/>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C9884708-D5EA-4EB9-85F4-3F6C9EA8F55C}"/>
              </a:ext>
            </a:extLst>
          </p:cNvPr>
          <p:cNvSpPr/>
          <p:nvPr/>
        </p:nvSpPr>
        <p:spPr>
          <a:xfrm>
            <a:off x="500034" y="1268760"/>
            <a:ext cx="1345240" cy="369332"/>
          </a:xfrm>
          <a:prstGeom prst="rect">
            <a:avLst/>
          </a:prstGeom>
        </p:spPr>
        <p:txBody>
          <a:bodyPr wrap="non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SPSS Output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BC12264-5663-4B92-83D6-012DF7480C5F}"/>
              </a:ext>
            </a:extLst>
          </p:cNvPr>
          <p:cNvSpPr/>
          <p:nvPr/>
        </p:nvSpPr>
        <p:spPr>
          <a:xfrm>
            <a:off x="226009" y="1972085"/>
            <a:ext cx="3121855" cy="1477328"/>
          </a:xfrm>
          <a:prstGeom prst="rect">
            <a:avLst/>
          </a:prstGeom>
        </p:spPr>
        <p:txBody>
          <a:bodyPr wrap="square">
            <a:spAutoFit/>
          </a:bodyPr>
          <a:lstStyle/>
          <a:p>
            <a:pPr marL="0" marR="0" algn="just" hangingPunct="0">
              <a:spcBef>
                <a:spcPts val="0"/>
              </a:spcBef>
              <a:spcAft>
                <a:spcPts val="0"/>
              </a:spcAft>
              <a:tabLst>
                <a:tab pos="790575" algn="l"/>
              </a:tabLst>
            </a:pPr>
            <a:r>
              <a:rPr lang="en-GB" dirty="0">
                <a:latin typeface="Calibri" panose="020F0502020204030204" pitchFamily="34" charset="0"/>
                <a:ea typeface="Times New Roman" panose="02020603050405020304" pitchFamily="18" charset="0"/>
                <a:cs typeface="Times New Roman" panose="02020603050405020304" pitchFamily="18" charset="0"/>
              </a:rPr>
              <a:t>The trend line equation statistics are provided in Figure 10.20 (T = 20.964 + 2.888 * time point)with a time series plot in Figure 10.20.</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542D60E0-5A21-461F-A0B0-7331667E66FE}"/>
              </a:ext>
            </a:extLst>
          </p:cNvPr>
          <p:cNvPicPr/>
          <p:nvPr/>
        </p:nvPicPr>
        <p:blipFill>
          <a:blip r:embed="rId2"/>
          <a:stretch>
            <a:fillRect/>
          </a:stretch>
        </p:blipFill>
        <p:spPr>
          <a:xfrm>
            <a:off x="3347864" y="1348585"/>
            <a:ext cx="5059392" cy="1288327"/>
          </a:xfrm>
          <a:prstGeom prst="rect">
            <a:avLst/>
          </a:prstGeom>
        </p:spPr>
      </p:pic>
      <p:pic>
        <p:nvPicPr>
          <p:cNvPr id="12" name="Picture 11">
            <a:extLst>
              <a:ext uri="{FF2B5EF4-FFF2-40B4-BE49-F238E27FC236}">
                <a16:creationId xmlns:a16="http://schemas.microsoft.com/office/drawing/2014/main" id="{D2AB4015-69F0-418D-A0EA-65E955909D48}"/>
              </a:ext>
            </a:extLst>
          </p:cNvPr>
          <p:cNvPicPr/>
          <p:nvPr/>
        </p:nvPicPr>
        <p:blipFill>
          <a:blip r:embed="rId3"/>
          <a:stretch>
            <a:fillRect/>
          </a:stretch>
        </p:blipFill>
        <p:spPr>
          <a:xfrm>
            <a:off x="3395663" y="2924944"/>
            <a:ext cx="5105400" cy="3006725"/>
          </a:xfrm>
          <a:prstGeom prst="rect">
            <a:avLst/>
          </a:prstGeom>
        </p:spPr>
      </p:pic>
    </p:spTree>
    <p:extLst>
      <p:ext uri="{BB962C8B-B14F-4D97-AF65-F5344CB8AC3E}">
        <p14:creationId xmlns:p14="http://schemas.microsoft.com/office/powerpoint/2010/main" val="1212795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0782-19C9-47E1-BD64-66B8A014D770}"/>
              </a:ext>
            </a:extLst>
          </p:cNvPr>
          <p:cNvSpPr>
            <a:spLocks noGrp="1"/>
          </p:cNvSpPr>
          <p:nvPr>
            <p:ph type="ctrTitle"/>
          </p:nvPr>
        </p:nvSpPr>
        <p:spPr>
          <a:xfrm>
            <a:off x="500034" y="285728"/>
            <a:ext cx="8248430" cy="714380"/>
          </a:xfrm>
        </p:spPr>
        <p:txBody>
          <a:bodyPr/>
          <a:lstStyle/>
          <a:p>
            <a:r>
              <a:rPr lang="en-GB" dirty="0"/>
              <a:t>Trend parameters and calculations – Excel  (1/6)</a:t>
            </a:r>
          </a:p>
        </p:txBody>
      </p:sp>
      <p:sp>
        <p:nvSpPr>
          <p:cNvPr id="3" name="Slide Number Placeholder 2">
            <a:extLst>
              <a:ext uri="{FF2B5EF4-FFF2-40B4-BE49-F238E27FC236}">
                <a16:creationId xmlns:a16="http://schemas.microsoft.com/office/drawing/2014/main" id="{361D3258-E516-4DD1-ABD1-19548BFEC6F4}"/>
              </a:ext>
            </a:extLst>
          </p:cNvPr>
          <p:cNvSpPr>
            <a:spLocks noGrp="1"/>
          </p:cNvSpPr>
          <p:nvPr>
            <p:ph type="sldNum" sz="quarter" idx="10"/>
          </p:nvPr>
        </p:nvSpPr>
        <p:spPr/>
        <p:txBody>
          <a:bodyPr/>
          <a:lstStyle/>
          <a:p>
            <a:pPr>
              <a:defRPr/>
            </a:pPr>
            <a:fld id="{8ED7645F-28E9-43F5-8DE8-F26D6BFC7DBB}" type="slidenum">
              <a:rPr lang="en-GB" smtClean="0"/>
              <a:pPr>
                <a:defRPr/>
              </a:pPr>
              <a:t>27</a:t>
            </a:fld>
            <a:endParaRPr lang="en-GB" dirty="0"/>
          </a:p>
        </p:txBody>
      </p:sp>
      <p:sp>
        <p:nvSpPr>
          <p:cNvPr id="4" name="Footer Placeholder 3">
            <a:extLst>
              <a:ext uri="{FF2B5EF4-FFF2-40B4-BE49-F238E27FC236}">
                <a16:creationId xmlns:a16="http://schemas.microsoft.com/office/drawing/2014/main" id="{A024F693-1266-4440-8C5C-BB37551FF530}"/>
              </a:ext>
            </a:extLst>
          </p:cNvPr>
          <p:cNvSpPr>
            <a:spLocks noGrp="1"/>
          </p:cNvSpPr>
          <p:nvPr>
            <p:ph type="ftr" sz="quarter" idx="11"/>
          </p:nvPr>
        </p:nvSpPr>
        <p:spPr/>
        <p:txBody>
          <a:bodyPr/>
          <a:lstStyle/>
          <a:p>
            <a:pPr>
              <a:defRPr/>
            </a:pPr>
            <a:r>
              <a:rPr lang="en-GB"/>
              <a:t>Glyn Davis &amp; Branko Pecar</a:t>
            </a:r>
            <a:endParaRPr lang="en-GB" b="0"/>
          </a:p>
        </p:txBody>
      </p:sp>
      <p:sp>
        <p:nvSpPr>
          <p:cNvPr id="7" name="Rectangle 6">
            <a:extLst>
              <a:ext uri="{FF2B5EF4-FFF2-40B4-BE49-F238E27FC236}">
                <a16:creationId xmlns:a16="http://schemas.microsoft.com/office/drawing/2014/main" id="{D4FB7C8C-CF7C-4EFF-8B82-96FA48CDBEAA}"/>
              </a:ext>
            </a:extLst>
          </p:cNvPr>
          <p:cNvSpPr/>
          <p:nvPr/>
        </p:nvSpPr>
        <p:spPr>
          <a:xfrm>
            <a:off x="500034" y="1268760"/>
            <a:ext cx="8229257" cy="369332"/>
          </a:xfrm>
          <a:prstGeom prst="rect">
            <a:avLst/>
          </a:prstGeom>
        </p:spPr>
        <p:txBody>
          <a:bodyPr wrap="squar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Think of the equation y = 2.88x + 20.964 as a specific case, fitted to our data set. </a:t>
            </a:r>
            <a:endParaRPr lang="en-GB" dirty="0"/>
          </a:p>
        </p:txBody>
      </p:sp>
      <p:sp>
        <p:nvSpPr>
          <p:cNvPr id="8" name="Rectangle 7">
            <a:extLst>
              <a:ext uri="{FF2B5EF4-FFF2-40B4-BE49-F238E27FC236}">
                <a16:creationId xmlns:a16="http://schemas.microsoft.com/office/drawing/2014/main" id="{2B292287-8C49-4D27-B277-F7795FC583EE}"/>
              </a:ext>
            </a:extLst>
          </p:cNvPr>
          <p:cNvSpPr/>
          <p:nvPr/>
        </p:nvSpPr>
        <p:spPr>
          <a:xfrm>
            <a:off x="531248" y="1722078"/>
            <a:ext cx="6777056" cy="369332"/>
          </a:xfrm>
          <a:prstGeom prst="rect">
            <a:avLst/>
          </a:prstGeom>
          <a:solidFill>
            <a:schemeClr val="accent3">
              <a:lumMod val="20000"/>
              <a:lumOff val="80000"/>
            </a:schemeClr>
          </a:solidFill>
        </p:spPr>
        <p:txBody>
          <a:bodyPr wrap="squar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In previous chapter we used equation (8.6)</a:t>
            </a:r>
            <a:endParaRPr lang="en-GB" dirty="0"/>
          </a:p>
        </p:txBody>
      </p:sp>
      <p:pic>
        <p:nvPicPr>
          <p:cNvPr id="9" name="Picture 8">
            <a:extLst>
              <a:ext uri="{FF2B5EF4-FFF2-40B4-BE49-F238E27FC236}">
                <a16:creationId xmlns:a16="http://schemas.microsoft.com/office/drawing/2014/main" id="{D9EBB363-997B-4577-8876-4D2E78B018F7}"/>
              </a:ext>
            </a:extLst>
          </p:cNvPr>
          <p:cNvPicPr>
            <a:picLocks noChangeAspect="1"/>
          </p:cNvPicPr>
          <p:nvPr/>
        </p:nvPicPr>
        <p:blipFill>
          <a:blip r:embed="rId2"/>
          <a:stretch>
            <a:fillRect/>
          </a:stretch>
        </p:blipFill>
        <p:spPr>
          <a:xfrm>
            <a:off x="4654351" y="1656766"/>
            <a:ext cx="2457143" cy="514286"/>
          </a:xfrm>
          <a:prstGeom prst="rect">
            <a:avLst/>
          </a:prstGeom>
        </p:spPr>
      </p:pic>
      <p:sp>
        <p:nvSpPr>
          <p:cNvPr id="10" name="Rectangle 9">
            <a:extLst>
              <a:ext uri="{FF2B5EF4-FFF2-40B4-BE49-F238E27FC236}">
                <a16:creationId xmlns:a16="http://schemas.microsoft.com/office/drawing/2014/main" id="{8C6EB99A-68EB-47F3-8424-06C94F9279B8}"/>
              </a:ext>
            </a:extLst>
          </p:cNvPr>
          <p:cNvSpPr/>
          <p:nvPr/>
        </p:nvSpPr>
        <p:spPr>
          <a:xfrm>
            <a:off x="2843808" y="2263790"/>
            <a:ext cx="3279878" cy="369332"/>
          </a:xfrm>
          <a:prstGeom prst="rect">
            <a:avLst/>
          </a:prstGeom>
          <a:solidFill>
            <a:schemeClr val="accent2">
              <a:lumMod val="20000"/>
              <a:lumOff val="80000"/>
            </a:schemeClr>
          </a:solidFill>
        </p:spPr>
        <p:txBody>
          <a:bodyPr wrap="squar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In fact, this is the same equation. </a:t>
            </a:r>
            <a:endParaRPr lang="en-GB" dirty="0"/>
          </a:p>
        </p:txBody>
      </p:sp>
      <p:sp>
        <p:nvSpPr>
          <p:cNvPr id="11" name="Rectangle 10">
            <a:extLst>
              <a:ext uri="{FF2B5EF4-FFF2-40B4-BE49-F238E27FC236}">
                <a16:creationId xmlns:a16="http://schemas.microsoft.com/office/drawing/2014/main" id="{5C05E032-6F39-47E6-ABC3-A3787346B820}"/>
              </a:ext>
            </a:extLst>
          </p:cNvPr>
          <p:cNvSpPr/>
          <p:nvPr/>
        </p:nvSpPr>
        <p:spPr>
          <a:xfrm>
            <a:off x="555329" y="4478888"/>
            <a:ext cx="8198043" cy="923330"/>
          </a:xfrm>
          <a:prstGeom prst="rect">
            <a:avLst/>
          </a:prstGeom>
          <a:solidFill>
            <a:schemeClr val="accent3">
              <a:lumMod val="20000"/>
              <a:lumOff val="80000"/>
            </a:schemeClr>
          </a:solidFill>
        </p:spPr>
        <p:txBody>
          <a:bodyPr wrap="squar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In our case, the value of the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intercept is 20.964</a:t>
            </a:r>
            <a:r>
              <a:rPr lang="en-US" dirty="0">
                <a:latin typeface="Calibri" panose="020F0502020204030204" pitchFamily="34" charset="0"/>
                <a:ea typeface="Times New Roman" panose="02020603050405020304" pitchFamily="18" charset="0"/>
                <a:cs typeface="Times New Roman" panose="02020603050405020304" pitchFamily="18" charset="0"/>
              </a:rPr>
              <a:t> and the value of the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slope is 2.88</a:t>
            </a:r>
            <a:r>
              <a:rPr lang="en-US" dirty="0">
                <a:latin typeface="Calibri" panose="020F0502020204030204" pitchFamily="34" charset="0"/>
                <a:ea typeface="Times New Roman" panose="02020603050405020304" pitchFamily="18" charset="0"/>
                <a:cs typeface="Times New Roman" panose="02020603050405020304" pitchFamily="18" charset="0"/>
              </a:rPr>
              <a:t>.</a:t>
            </a: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latin typeface="Calibri" panose="020F0502020204030204" pitchFamily="34" charset="0"/>
                <a:ea typeface="Times New Roman" panose="02020603050405020304" pitchFamily="18" charset="0"/>
                <a:cs typeface="Times New Roman" panose="02020603050405020304" pitchFamily="18" charset="0"/>
              </a:rPr>
              <a:t>Chapter 9 explains the meaning of these two parameters. </a:t>
            </a:r>
            <a:endParaRPr lang="en-GB" dirty="0"/>
          </a:p>
        </p:txBody>
      </p:sp>
      <p:sp>
        <p:nvSpPr>
          <p:cNvPr id="12" name="Rectangle 11">
            <a:extLst>
              <a:ext uri="{FF2B5EF4-FFF2-40B4-BE49-F238E27FC236}">
                <a16:creationId xmlns:a16="http://schemas.microsoft.com/office/drawing/2014/main" id="{EA247861-EAF8-41BA-A7AE-EC22F875ECD3}"/>
              </a:ext>
            </a:extLst>
          </p:cNvPr>
          <p:cNvSpPr/>
          <p:nvPr/>
        </p:nvSpPr>
        <p:spPr>
          <a:xfrm>
            <a:off x="555328" y="2736944"/>
            <a:ext cx="8044599" cy="1477328"/>
          </a:xfrm>
          <a:prstGeom prst="rect">
            <a:avLst/>
          </a:prstGeom>
        </p:spPr>
        <p:txBody>
          <a:bodyPr wrap="squar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Do not be confused with the notation. In most textbooks this equation is written as y = ax + b, or y = a + bx. Whatever the case, the letter that stands alone (without x) is called an intercept and the other letter associated with x, is called the slope. To avoid further confusion, let’s standardize to a formula: y = a + bx. Clearly ‘a</a:t>
            </a:r>
            <a:r>
              <a:rPr lang="en-US" i="1" dirty="0">
                <a:latin typeface="Calibri" panose="020F0502020204030204" pitchFamily="34" charset="0"/>
                <a:ea typeface="Times New Roman" panose="02020603050405020304" pitchFamily="18" charset="0"/>
                <a:cs typeface="Times New Roman" panose="02020603050405020304" pitchFamily="18" charset="0"/>
              </a:rPr>
              <a:t>’</a:t>
            </a:r>
            <a:r>
              <a:rPr lang="en-US" dirty="0">
                <a:latin typeface="Calibri" panose="020F0502020204030204" pitchFamily="34" charset="0"/>
                <a:ea typeface="Times New Roman" panose="02020603050405020304" pitchFamily="18" charset="0"/>
                <a:cs typeface="Times New Roman" panose="02020603050405020304" pitchFamily="18" charset="0"/>
              </a:rPr>
              <a:t> is an intercept and ‘b</a:t>
            </a:r>
            <a:r>
              <a:rPr lang="en-US" i="1" dirty="0">
                <a:latin typeface="Calibri" panose="020F0502020204030204" pitchFamily="34" charset="0"/>
                <a:ea typeface="Times New Roman" panose="02020603050405020304" pitchFamily="18" charset="0"/>
                <a:cs typeface="Times New Roman" panose="02020603050405020304" pitchFamily="18" charset="0"/>
              </a:rPr>
              <a:t>’</a:t>
            </a:r>
            <a:r>
              <a:rPr lang="en-US" dirty="0">
                <a:latin typeface="Calibri" panose="020F0502020204030204" pitchFamily="34" charset="0"/>
                <a:ea typeface="Times New Roman" panose="02020603050405020304" pitchFamily="18" charset="0"/>
                <a:cs typeface="Times New Roman" panose="02020603050405020304" pitchFamily="18" charset="0"/>
              </a:rPr>
              <a:t> is a slope. </a:t>
            </a:r>
            <a:endParaRPr lang="en-GB" dirty="0"/>
          </a:p>
        </p:txBody>
      </p:sp>
    </p:spTree>
    <p:extLst>
      <p:ext uri="{BB962C8B-B14F-4D97-AF65-F5344CB8AC3E}">
        <p14:creationId xmlns:p14="http://schemas.microsoft.com/office/powerpoint/2010/main" val="2879401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0782-19C9-47E1-BD64-66B8A014D770}"/>
              </a:ext>
            </a:extLst>
          </p:cNvPr>
          <p:cNvSpPr>
            <a:spLocks noGrp="1"/>
          </p:cNvSpPr>
          <p:nvPr>
            <p:ph type="ctrTitle"/>
          </p:nvPr>
        </p:nvSpPr>
        <p:spPr>
          <a:xfrm>
            <a:off x="500034" y="285728"/>
            <a:ext cx="8248430" cy="714380"/>
          </a:xfrm>
        </p:spPr>
        <p:txBody>
          <a:bodyPr/>
          <a:lstStyle/>
          <a:p>
            <a:r>
              <a:rPr lang="en-GB" dirty="0"/>
              <a:t>Trend parameters and calculations – Excel (2/6)</a:t>
            </a:r>
          </a:p>
        </p:txBody>
      </p:sp>
      <p:sp>
        <p:nvSpPr>
          <p:cNvPr id="3" name="Slide Number Placeholder 2">
            <a:extLst>
              <a:ext uri="{FF2B5EF4-FFF2-40B4-BE49-F238E27FC236}">
                <a16:creationId xmlns:a16="http://schemas.microsoft.com/office/drawing/2014/main" id="{361D3258-E516-4DD1-ABD1-19548BFEC6F4}"/>
              </a:ext>
            </a:extLst>
          </p:cNvPr>
          <p:cNvSpPr>
            <a:spLocks noGrp="1"/>
          </p:cNvSpPr>
          <p:nvPr>
            <p:ph type="sldNum" sz="quarter" idx="10"/>
          </p:nvPr>
        </p:nvSpPr>
        <p:spPr/>
        <p:txBody>
          <a:bodyPr/>
          <a:lstStyle/>
          <a:p>
            <a:pPr>
              <a:defRPr/>
            </a:pPr>
            <a:fld id="{8ED7645F-28E9-43F5-8DE8-F26D6BFC7DBB}" type="slidenum">
              <a:rPr lang="en-GB" smtClean="0"/>
              <a:pPr>
                <a:defRPr/>
              </a:pPr>
              <a:t>28</a:t>
            </a:fld>
            <a:endParaRPr lang="en-GB" dirty="0"/>
          </a:p>
        </p:txBody>
      </p:sp>
      <p:sp>
        <p:nvSpPr>
          <p:cNvPr id="4" name="Footer Placeholder 3">
            <a:extLst>
              <a:ext uri="{FF2B5EF4-FFF2-40B4-BE49-F238E27FC236}">
                <a16:creationId xmlns:a16="http://schemas.microsoft.com/office/drawing/2014/main" id="{A024F693-1266-4440-8C5C-BB37551FF530}"/>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1CBC48FA-6A41-43E4-A4E6-E44F52F25298}"/>
              </a:ext>
            </a:extLst>
          </p:cNvPr>
          <p:cNvSpPr/>
          <p:nvPr/>
        </p:nvSpPr>
        <p:spPr>
          <a:xfrm>
            <a:off x="441524" y="1268760"/>
            <a:ext cx="1513171" cy="369332"/>
          </a:xfrm>
          <a:prstGeom prst="rect">
            <a:avLst/>
          </a:prstGeom>
        </p:spPr>
        <p:txBody>
          <a:bodyPr wrap="none">
            <a:spAutoFit/>
          </a:bodyPr>
          <a:lstStyle/>
          <a:p>
            <a:pPr marL="0" marR="0" algn="just" hangingPunct="0">
              <a:spcBef>
                <a:spcPts val="0"/>
              </a:spcBef>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Example 10.5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F8211AF-C4D4-4028-A600-B07713ED5454}"/>
              </a:ext>
            </a:extLst>
          </p:cNvPr>
          <p:cNvSpPr/>
          <p:nvPr/>
        </p:nvSpPr>
        <p:spPr>
          <a:xfrm>
            <a:off x="508988" y="1646903"/>
            <a:ext cx="8239476" cy="1200329"/>
          </a:xfrm>
          <a:prstGeom prst="rect">
            <a:avLst/>
          </a:prstGeom>
        </p:spPr>
        <p:txBody>
          <a:bodyPr wrap="square">
            <a:spAutoFit/>
          </a:bodyPr>
          <a:lstStyle/>
          <a:p>
            <a:pPr marL="0"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We will use the same numbers as in Example 10.4 and calculate the intercept a, as well as the slope b to show how these calculations are executed manually. We will modify equations (9.8) and (9.9) to make them a bit easier to apply, so the equations for slope (10.2) and the intercept (10.3) are: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446D10A-E17E-4E5D-9A36-C76A0C07E50E}"/>
              </a:ext>
            </a:extLst>
          </p:cNvPr>
          <p:cNvPicPr>
            <a:picLocks noChangeAspect="1"/>
          </p:cNvPicPr>
          <p:nvPr/>
        </p:nvPicPr>
        <p:blipFill>
          <a:blip r:embed="rId2"/>
          <a:stretch>
            <a:fillRect/>
          </a:stretch>
        </p:blipFill>
        <p:spPr>
          <a:xfrm>
            <a:off x="3347864" y="2983520"/>
            <a:ext cx="2247619" cy="1476190"/>
          </a:xfrm>
          <a:prstGeom prst="rect">
            <a:avLst/>
          </a:prstGeom>
        </p:spPr>
      </p:pic>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BA134AA1-20A9-4706-AB40-04FDBE0B0B7F}"/>
                  </a:ext>
                </a:extLst>
              </p:cNvPr>
              <p:cNvSpPr/>
              <p:nvPr/>
            </p:nvSpPr>
            <p:spPr>
              <a:xfrm>
                <a:off x="500034" y="4863048"/>
                <a:ext cx="8420700" cy="923330"/>
              </a:xfrm>
              <a:prstGeom prst="rect">
                <a:avLst/>
              </a:prstGeom>
            </p:spPr>
            <p:txBody>
              <a:bodyPr wrap="square">
                <a:spAutoFit/>
              </a:bodyPr>
              <a:lstStyle/>
              <a:p>
                <a:pPr marL="0"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Where, y is the variable, x are the incremental numbers representing the time periods, </a:t>
                </a:r>
                <a14:m>
                  <m:oMath xmlns:m="http://schemas.openxmlformats.org/officeDocument/2006/math">
                    <m:acc>
                      <m:accPr>
                        <m:chr m:val="̅"/>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𝑦</m:t>
                        </m:r>
                      </m:e>
                    </m:acc>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is the mean value for y, </a:t>
                </a:r>
                <a14:m>
                  <m:oMath xmlns:m="http://schemas.openxmlformats.org/officeDocument/2006/math">
                    <m:acc>
                      <m:accPr>
                        <m:chr m:val="̅"/>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acc>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is the mean value for x and n is the number of observations, or data points, available. The manual calculations are illustrated in Figure 10.22: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8" name="Rectangle 7">
                <a:extLst>
                  <a:ext uri="{FF2B5EF4-FFF2-40B4-BE49-F238E27FC236}">
                    <a16:creationId xmlns:a16="http://schemas.microsoft.com/office/drawing/2014/main" id="{BA134AA1-20A9-4706-AB40-04FDBE0B0B7F}"/>
                  </a:ext>
                </a:extLst>
              </p:cNvPr>
              <p:cNvSpPr>
                <a:spLocks noRot="1" noChangeAspect="1" noMove="1" noResize="1" noEditPoints="1" noAdjustHandles="1" noChangeArrowheads="1" noChangeShapeType="1" noTextEdit="1"/>
              </p:cNvSpPr>
              <p:nvPr/>
            </p:nvSpPr>
            <p:spPr>
              <a:xfrm>
                <a:off x="500034" y="4863048"/>
                <a:ext cx="8420700" cy="923330"/>
              </a:xfrm>
              <a:prstGeom prst="rect">
                <a:avLst/>
              </a:prstGeom>
              <a:blipFill>
                <a:blip r:embed="rId3"/>
                <a:stretch>
                  <a:fillRect l="-579" t="-3974" r="-2969" b="-9934"/>
                </a:stretch>
              </a:blipFill>
            </p:spPr>
            <p:txBody>
              <a:bodyPr/>
              <a:lstStyle/>
              <a:p>
                <a:r>
                  <a:rPr lang="en-GB">
                    <a:noFill/>
                  </a:rPr>
                  <a:t> </a:t>
                </a:r>
              </a:p>
            </p:txBody>
          </p:sp>
        </mc:Fallback>
      </mc:AlternateContent>
    </p:spTree>
    <p:extLst>
      <p:ext uri="{BB962C8B-B14F-4D97-AF65-F5344CB8AC3E}">
        <p14:creationId xmlns:p14="http://schemas.microsoft.com/office/powerpoint/2010/main" val="4284428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0782-19C9-47E1-BD64-66B8A014D770}"/>
              </a:ext>
            </a:extLst>
          </p:cNvPr>
          <p:cNvSpPr>
            <a:spLocks noGrp="1"/>
          </p:cNvSpPr>
          <p:nvPr>
            <p:ph type="ctrTitle"/>
          </p:nvPr>
        </p:nvSpPr>
        <p:spPr>
          <a:xfrm>
            <a:off x="500034" y="285728"/>
            <a:ext cx="8248430" cy="714380"/>
          </a:xfrm>
        </p:spPr>
        <p:txBody>
          <a:bodyPr/>
          <a:lstStyle/>
          <a:p>
            <a:r>
              <a:rPr lang="en-GB" dirty="0"/>
              <a:t>Trend parameters and calculations - Excel (3/6)</a:t>
            </a:r>
          </a:p>
        </p:txBody>
      </p:sp>
      <p:sp>
        <p:nvSpPr>
          <p:cNvPr id="3" name="Slide Number Placeholder 2">
            <a:extLst>
              <a:ext uri="{FF2B5EF4-FFF2-40B4-BE49-F238E27FC236}">
                <a16:creationId xmlns:a16="http://schemas.microsoft.com/office/drawing/2014/main" id="{361D3258-E516-4DD1-ABD1-19548BFEC6F4}"/>
              </a:ext>
            </a:extLst>
          </p:cNvPr>
          <p:cNvSpPr>
            <a:spLocks noGrp="1"/>
          </p:cNvSpPr>
          <p:nvPr>
            <p:ph type="sldNum" sz="quarter" idx="10"/>
          </p:nvPr>
        </p:nvSpPr>
        <p:spPr/>
        <p:txBody>
          <a:bodyPr/>
          <a:lstStyle/>
          <a:p>
            <a:pPr>
              <a:defRPr/>
            </a:pPr>
            <a:fld id="{8ED7645F-28E9-43F5-8DE8-F26D6BFC7DBB}" type="slidenum">
              <a:rPr lang="en-GB" smtClean="0"/>
              <a:pPr>
                <a:defRPr/>
              </a:pPr>
              <a:t>29</a:t>
            </a:fld>
            <a:endParaRPr lang="en-GB" dirty="0"/>
          </a:p>
        </p:txBody>
      </p:sp>
      <p:sp>
        <p:nvSpPr>
          <p:cNvPr id="4" name="Footer Placeholder 3">
            <a:extLst>
              <a:ext uri="{FF2B5EF4-FFF2-40B4-BE49-F238E27FC236}">
                <a16:creationId xmlns:a16="http://schemas.microsoft.com/office/drawing/2014/main" id="{A024F693-1266-4440-8C5C-BB37551FF530}"/>
              </a:ext>
            </a:extLst>
          </p:cNvPr>
          <p:cNvSpPr>
            <a:spLocks noGrp="1"/>
          </p:cNvSpPr>
          <p:nvPr>
            <p:ph type="ftr" sz="quarter" idx="11"/>
          </p:nvPr>
        </p:nvSpPr>
        <p:spPr/>
        <p:txBody>
          <a:bodyPr/>
          <a:lstStyle/>
          <a:p>
            <a:pPr>
              <a:defRPr/>
            </a:pPr>
            <a:r>
              <a:rPr lang="en-GB"/>
              <a:t>Glyn Davis &amp; Branko Pecar</a:t>
            </a:r>
            <a:endParaRPr lang="en-GB" b="0"/>
          </a:p>
        </p:txBody>
      </p:sp>
      <p:pic>
        <p:nvPicPr>
          <p:cNvPr id="7" name="Picture 6">
            <a:extLst>
              <a:ext uri="{FF2B5EF4-FFF2-40B4-BE49-F238E27FC236}">
                <a16:creationId xmlns:a16="http://schemas.microsoft.com/office/drawing/2014/main" id="{0B1F87F3-834F-4708-A95F-3FE384A3E37E}"/>
              </a:ext>
            </a:extLst>
          </p:cNvPr>
          <p:cNvPicPr/>
          <p:nvPr/>
        </p:nvPicPr>
        <p:blipFill>
          <a:blip r:embed="rId2"/>
          <a:stretch>
            <a:fillRect/>
          </a:stretch>
        </p:blipFill>
        <p:spPr>
          <a:xfrm>
            <a:off x="2075497" y="1039645"/>
            <a:ext cx="4993005" cy="4993005"/>
          </a:xfrm>
          <a:prstGeom prst="rect">
            <a:avLst/>
          </a:prstGeom>
        </p:spPr>
      </p:pic>
    </p:spTree>
    <p:extLst>
      <p:ext uri="{BB962C8B-B14F-4D97-AF65-F5344CB8AC3E}">
        <p14:creationId xmlns:p14="http://schemas.microsoft.com/office/powerpoint/2010/main" val="296279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508BC-1779-438A-BDAB-61E9729947FF}"/>
              </a:ext>
            </a:extLst>
          </p:cNvPr>
          <p:cNvSpPr>
            <a:spLocks noGrp="1"/>
          </p:cNvSpPr>
          <p:nvPr>
            <p:ph type="ctrTitle"/>
          </p:nvPr>
        </p:nvSpPr>
        <p:spPr>
          <a:xfrm>
            <a:off x="500034" y="285728"/>
            <a:ext cx="8176422" cy="714380"/>
          </a:xfrm>
        </p:spPr>
        <p:txBody>
          <a:bodyPr/>
          <a:lstStyle/>
          <a:p>
            <a:r>
              <a:rPr lang="en-GB" dirty="0"/>
              <a:t>Introduction to time series analysis (1/2)</a:t>
            </a:r>
          </a:p>
        </p:txBody>
      </p:sp>
      <p:sp>
        <p:nvSpPr>
          <p:cNvPr id="3" name="Slide Number Placeholder 2">
            <a:extLst>
              <a:ext uri="{FF2B5EF4-FFF2-40B4-BE49-F238E27FC236}">
                <a16:creationId xmlns:a16="http://schemas.microsoft.com/office/drawing/2014/main" id="{C9B84C34-24AC-42FC-B8D2-83269A0C00E2}"/>
              </a:ext>
            </a:extLst>
          </p:cNvPr>
          <p:cNvSpPr>
            <a:spLocks noGrp="1"/>
          </p:cNvSpPr>
          <p:nvPr>
            <p:ph type="sldNum" sz="quarter" idx="10"/>
          </p:nvPr>
        </p:nvSpPr>
        <p:spPr/>
        <p:txBody>
          <a:bodyPr/>
          <a:lstStyle/>
          <a:p>
            <a:pPr>
              <a:defRPr/>
            </a:pPr>
            <a:fld id="{8ED7645F-28E9-43F5-8DE8-F26D6BFC7DBB}" type="slidenum">
              <a:rPr lang="en-GB" smtClean="0"/>
              <a:pPr>
                <a:defRPr/>
              </a:pPr>
              <a:t>3</a:t>
            </a:fld>
            <a:endParaRPr lang="en-GB" dirty="0"/>
          </a:p>
        </p:txBody>
      </p:sp>
      <p:sp>
        <p:nvSpPr>
          <p:cNvPr id="4" name="Footer Placeholder 3">
            <a:extLst>
              <a:ext uri="{FF2B5EF4-FFF2-40B4-BE49-F238E27FC236}">
                <a16:creationId xmlns:a16="http://schemas.microsoft.com/office/drawing/2014/main" id="{B2202628-CE82-4A6C-BB88-36D2D9DC8704}"/>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E008BF27-14B1-41FB-860F-81947DFEB092}"/>
              </a:ext>
            </a:extLst>
          </p:cNvPr>
          <p:cNvSpPr/>
          <p:nvPr/>
        </p:nvSpPr>
        <p:spPr>
          <a:xfrm>
            <a:off x="500034" y="1340768"/>
            <a:ext cx="8248430" cy="1200329"/>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In this chapter, we apply the regression analysis principles to one single variable, measured in time. This implies that we still have two variables, but one of them is the time. Previously we fitted a line equation that best describes relationship between a dependent variable (y) and an independent (or predictor) variable (x). </a:t>
            </a:r>
            <a:endParaRPr lang="en-GB" dirty="0"/>
          </a:p>
        </p:txBody>
      </p:sp>
      <p:sp>
        <p:nvSpPr>
          <p:cNvPr id="6" name="Rectangle 5">
            <a:extLst>
              <a:ext uri="{FF2B5EF4-FFF2-40B4-BE49-F238E27FC236}">
                <a16:creationId xmlns:a16="http://schemas.microsoft.com/office/drawing/2014/main" id="{24118C50-628C-46F5-86FA-594147D39F04}"/>
              </a:ext>
            </a:extLst>
          </p:cNvPr>
          <p:cNvSpPr/>
          <p:nvPr/>
        </p:nvSpPr>
        <p:spPr>
          <a:xfrm>
            <a:off x="500034" y="2881757"/>
            <a:ext cx="8352928" cy="1200329"/>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In this chapter we still use only one dependent variable (y), whilst the independent variable (x) is a sequence of numbers representing time. The other addition to what we learned is extrapolation. In linear regression, we used the model to estimate the value of y, given the knowledge of x. </a:t>
            </a:r>
            <a:endParaRPr lang="en-GB" dirty="0"/>
          </a:p>
        </p:txBody>
      </p:sp>
      <p:sp>
        <p:nvSpPr>
          <p:cNvPr id="7" name="Rectangle 6">
            <a:extLst>
              <a:ext uri="{FF2B5EF4-FFF2-40B4-BE49-F238E27FC236}">
                <a16:creationId xmlns:a16="http://schemas.microsoft.com/office/drawing/2014/main" id="{87D1CE39-750F-4B4F-878B-15C71CB5ABDB}"/>
              </a:ext>
            </a:extLst>
          </p:cNvPr>
          <p:cNvSpPr/>
          <p:nvPr/>
        </p:nvSpPr>
        <p:spPr>
          <a:xfrm>
            <a:off x="507403" y="4508004"/>
            <a:ext cx="8345559" cy="923330"/>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Forecasting means extrapolating the variable into the future, by relying on its history. Extrapolation implies that we can take the future values of x and estimate what the potential value of y might be.</a:t>
            </a:r>
            <a:endParaRPr lang="en-GB" dirty="0"/>
          </a:p>
        </p:txBody>
      </p:sp>
    </p:spTree>
    <p:extLst>
      <p:ext uri="{BB962C8B-B14F-4D97-AF65-F5344CB8AC3E}">
        <p14:creationId xmlns:p14="http://schemas.microsoft.com/office/powerpoint/2010/main" val="342140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0782-19C9-47E1-BD64-66B8A014D770}"/>
              </a:ext>
            </a:extLst>
          </p:cNvPr>
          <p:cNvSpPr>
            <a:spLocks noGrp="1"/>
          </p:cNvSpPr>
          <p:nvPr>
            <p:ph type="ctrTitle"/>
          </p:nvPr>
        </p:nvSpPr>
        <p:spPr>
          <a:xfrm>
            <a:off x="500034" y="285728"/>
            <a:ext cx="8248430" cy="714380"/>
          </a:xfrm>
        </p:spPr>
        <p:txBody>
          <a:bodyPr/>
          <a:lstStyle/>
          <a:p>
            <a:r>
              <a:rPr lang="en-GB" dirty="0"/>
              <a:t>Trend parameters and calculations - Excel (4/6)</a:t>
            </a:r>
          </a:p>
        </p:txBody>
      </p:sp>
      <p:sp>
        <p:nvSpPr>
          <p:cNvPr id="3" name="Slide Number Placeholder 2">
            <a:extLst>
              <a:ext uri="{FF2B5EF4-FFF2-40B4-BE49-F238E27FC236}">
                <a16:creationId xmlns:a16="http://schemas.microsoft.com/office/drawing/2014/main" id="{361D3258-E516-4DD1-ABD1-19548BFEC6F4}"/>
              </a:ext>
            </a:extLst>
          </p:cNvPr>
          <p:cNvSpPr>
            <a:spLocks noGrp="1"/>
          </p:cNvSpPr>
          <p:nvPr>
            <p:ph type="sldNum" sz="quarter" idx="10"/>
          </p:nvPr>
        </p:nvSpPr>
        <p:spPr/>
        <p:txBody>
          <a:bodyPr/>
          <a:lstStyle/>
          <a:p>
            <a:pPr>
              <a:defRPr/>
            </a:pPr>
            <a:fld id="{8ED7645F-28E9-43F5-8DE8-F26D6BFC7DBB}" type="slidenum">
              <a:rPr lang="en-GB" smtClean="0"/>
              <a:pPr>
                <a:defRPr/>
              </a:pPr>
              <a:t>30</a:t>
            </a:fld>
            <a:endParaRPr lang="en-GB" dirty="0"/>
          </a:p>
        </p:txBody>
      </p:sp>
      <p:sp>
        <p:nvSpPr>
          <p:cNvPr id="4" name="Footer Placeholder 3">
            <a:extLst>
              <a:ext uri="{FF2B5EF4-FFF2-40B4-BE49-F238E27FC236}">
                <a16:creationId xmlns:a16="http://schemas.microsoft.com/office/drawing/2014/main" id="{A024F693-1266-4440-8C5C-BB37551FF530}"/>
              </a:ext>
            </a:extLst>
          </p:cNvPr>
          <p:cNvSpPr>
            <a:spLocks noGrp="1"/>
          </p:cNvSpPr>
          <p:nvPr>
            <p:ph type="ftr" sz="quarter" idx="11"/>
          </p:nvPr>
        </p:nvSpPr>
        <p:spPr/>
        <p:txBody>
          <a:bodyPr/>
          <a:lstStyle/>
          <a:p>
            <a:pPr>
              <a:defRPr/>
            </a:pPr>
            <a:r>
              <a:rPr lang="en-GB"/>
              <a:t>Glyn Davis &amp; Branko Pecar</a:t>
            </a:r>
            <a:endParaRPr lang="en-GB" b="0"/>
          </a:p>
        </p:txBody>
      </p:sp>
      <p:sp>
        <p:nvSpPr>
          <p:cNvPr id="6" name="Rectangle 5">
            <a:extLst>
              <a:ext uri="{FF2B5EF4-FFF2-40B4-BE49-F238E27FC236}">
                <a16:creationId xmlns:a16="http://schemas.microsoft.com/office/drawing/2014/main" id="{0FD7A297-7BFC-49F0-8C28-FBD6370DD499}"/>
              </a:ext>
            </a:extLst>
          </p:cNvPr>
          <p:cNvSpPr/>
          <p:nvPr/>
        </p:nvSpPr>
        <p:spPr>
          <a:xfrm>
            <a:off x="611560" y="4725144"/>
            <a:ext cx="8136904" cy="369332"/>
          </a:xfrm>
          <a:prstGeom prst="rect">
            <a:avLst/>
          </a:prstGeom>
        </p:spPr>
        <p:txBody>
          <a:bodyPr wrap="squar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As we can see these numbers agree with what we got from Excel in Figure 10.13. </a:t>
            </a:r>
            <a:endParaRPr lang="en-GB" dirty="0"/>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A44D8672-79B7-45EA-ADED-B22594D893FD}"/>
                  </a:ext>
                </a:extLst>
              </p:cNvPr>
              <p:cNvSpPr/>
              <p:nvPr/>
            </p:nvSpPr>
            <p:spPr>
              <a:xfrm>
                <a:off x="629940" y="1307879"/>
                <a:ext cx="8118523" cy="923330"/>
              </a:xfrm>
              <a:prstGeom prst="rect">
                <a:avLst/>
              </a:prstGeom>
            </p:spPr>
            <p:txBody>
              <a:bodyPr wrap="square">
                <a:spAutoFit/>
              </a:bodyPr>
              <a:lstStyle/>
              <a:p>
                <a:pPr marL="0"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Summary statistics: </a:t>
                </a:r>
              </a:p>
              <a:p>
                <a:pPr marL="0" marR="0" algn="just" hangingPunct="0">
                  <a:spcBef>
                    <a:spcPts val="0"/>
                  </a:spcBef>
                  <a:spcAft>
                    <a:spcPts val="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n=38, </a:t>
                </a:r>
                <a14:m>
                  <m:oMath xmlns:m="http://schemas.openxmlformats.org/officeDocument/2006/math">
                    <m:acc>
                      <m:accPr>
                        <m:chr m:val="̅"/>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acc>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0" i="1" smtClean="0">
                        <a:effectLst/>
                        <a:latin typeface="Cambria Math" panose="02040503050406030204" pitchFamily="18" charset="0"/>
                        <a:ea typeface="Times New Roman" panose="02020603050405020304" pitchFamily="18" charset="0"/>
                        <a:cs typeface="Times New Roman" panose="02020603050405020304" pitchFamily="18" charset="0"/>
                      </a:rPr>
                      <m:t>110.5</m:t>
                    </m:r>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𝑦</m:t>
                        </m:r>
                      </m:e>
                    </m:acc>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t>7</m:t>
                    </m:r>
                    <m:r>
                      <a:rPr lang="en-GB" sz="1800" b="0" i="1" smtClean="0">
                        <a:effectLst/>
                        <a:latin typeface="Cambria Math" panose="02040503050406030204" pitchFamily="18" charset="0"/>
                        <a:ea typeface="Times New Roman" panose="02020603050405020304" pitchFamily="18" charset="0"/>
                        <a:cs typeface="Times New Roman" panose="02020603050405020304" pitchFamily="18" charset="0"/>
                      </a:rPr>
                      <m:t>7</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123,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xy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=70308.8, n</a:t>
                </a:r>
                <a14:m>
                  <m:oMath xmlns:m="http://schemas.openxmlformats.org/officeDocument/2006/math">
                    <m:acc>
                      <m:accPr>
                        <m:chr m:val="̅"/>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acc>
                    <m:acc>
                      <m:accPr>
                        <m:chr m:val="̅"/>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𝑦</m:t>
                        </m:r>
                      </m:e>
                    </m:acc>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b="0" i="1" smtClean="0">
                        <a:effectLst/>
                        <a:latin typeface="Cambria Math" panose="02040503050406030204" pitchFamily="18" charset="0"/>
                        <a:ea typeface="Times New Roman" panose="02020603050405020304" pitchFamily="18" charset="0"/>
                        <a:cs typeface="Times New Roman" panose="02020603050405020304" pitchFamily="18" charset="0"/>
                      </a:rPr>
                      <m:t>57148.6</m:t>
                    </m:r>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x</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=19019</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7" name="Rectangle 6">
                <a:extLst>
                  <a:ext uri="{FF2B5EF4-FFF2-40B4-BE49-F238E27FC236}">
                    <a16:creationId xmlns:a16="http://schemas.microsoft.com/office/drawing/2014/main" id="{A44D8672-79B7-45EA-ADED-B22594D893FD}"/>
                  </a:ext>
                </a:extLst>
              </p:cNvPr>
              <p:cNvSpPr>
                <a:spLocks noRot="1" noChangeAspect="1" noMove="1" noResize="1" noEditPoints="1" noAdjustHandles="1" noChangeArrowheads="1" noChangeShapeType="1" noTextEdit="1"/>
              </p:cNvSpPr>
              <p:nvPr/>
            </p:nvSpPr>
            <p:spPr>
              <a:xfrm>
                <a:off x="629940" y="1307879"/>
                <a:ext cx="8118523" cy="923330"/>
              </a:xfrm>
              <a:prstGeom prst="rect">
                <a:avLst/>
              </a:prstGeom>
              <a:blipFill>
                <a:blip r:embed="rId2"/>
                <a:stretch>
                  <a:fillRect l="-601" t="-3974" b="-993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3823C64C-4FAE-4F7A-828E-72B9EFC481D1}"/>
                  </a:ext>
                </a:extLst>
              </p:cNvPr>
              <p:cNvSpPr/>
              <p:nvPr/>
            </p:nvSpPr>
            <p:spPr>
              <a:xfrm>
                <a:off x="2627784" y="2626248"/>
                <a:ext cx="2910605" cy="489814"/>
              </a:xfrm>
              <a:prstGeom prst="rect">
                <a:avLst/>
              </a:prstGeom>
            </p:spPr>
            <p:txBody>
              <a:bodyPr wrap="none">
                <a:spAutoFit/>
              </a:bodyPr>
              <a:lstStyle/>
              <a:p>
                <a14:m>
                  <m:oMath xmlns:m="http://schemas.openxmlformats.org/officeDocument/2006/math">
                    <m:r>
                      <a:rPr lang="en-GB" i="1" smtClean="0">
                        <a:latin typeface="Cambria Math" panose="02040503050406030204" pitchFamily="18" charset="0"/>
                      </a:rPr>
                      <m:t>𝑏</m:t>
                    </m:r>
                    <m:r>
                      <a:rPr lang="en-GB" i="0">
                        <a:latin typeface="Cambria Math" panose="02040503050406030204" pitchFamily="18" charset="0"/>
                      </a:rPr>
                      <m:t>=</m:t>
                    </m:r>
                    <m:f>
                      <m:fPr>
                        <m:ctrlPr>
                          <a:rPr lang="en-GB" i="1">
                            <a:latin typeface="Cambria Math" panose="02040503050406030204" pitchFamily="18" charset="0"/>
                          </a:rPr>
                        </m:ctrlPr>
                      </m:fPr>
                      <m:num>
                        <m:r>
                          <a:rPr lang="en-GB" i="0" smtClean="0">
                            <a:latin typeface="Cambria Math" panose="02040503050406030204" pitchFamily="18" charset="0"/>
                          </a:rPr>
                          <m:t>7</m:t>
                        </m:r>
                        <m:r>
                          <a:rPr lang="en-GB" b="0" i="0" smtClean="0">
                            <a:latin typeface="Cambria Math" panose="02040503050406030204" pitchFamily="18" charset="0"/>
                          </a:rPr>
                          <m:t>0308.8</m:t>
                        </m:r>
                        <m:r>
                          <a:rPr lang="en-GB" i="0">
                            <a:latin typeface="Cambria Math" panose="02040503050406030204" pitchFamily="18" charset="0"/>
                          </a:rPr>
                          <m:t>−</m:t>
                        </m:r>
                        <m:r>
                          <a:rPr lang="en-GB" i="1" smtClean="0">
                            <a:latin typeface="Cambria Math" panose="02040503050406030204" pitchFamily="18" charset="0"/>
                          </a:rPr>
                          <m:t>5</m:t>
                        </m:r>
                        <m:r>
                          <a:rPr lang="en-GB" b="0" i="1" smtClean="0">
                            <a:latin typeface="Cambria Math" panose="02040503050406030204" pitchFamily="18" charset="0"/>
                          </a:rPr>
                          <m:t>7148.6</m:t>
                        </m:r>
                      </m:num>
                      <m:den>
                        <m:r>
                          <a:rPr lang="en-GB" b="0" i="1" smtClean="0">
                            <a:latin typeface="Cambria Math" panose="02040503050406030204" pitchFamily="18" charset="0"/>
                          </a:rPr>
                          <m:t>1</m:t>
                        </m:r>
                        <m:r>
                          <a:rPr lang="en-GB" i="0">
                            <a:latin typeface="Cambria Math" panose="02040503050406030204" pitchFamily="18" charset="0"/>
                          </a:rPr>
                          <m:t>9</m:t>
                        </m:r>
                        <m:r>
                          <a:rPr lang="en-GB" b="0" i="0" smtClean="0">
                            <a:latin typeface="Cambria Math" panose="02040503050406030204" pitchFamily="18" charset="0"/>
                          </a:rPr>
                          <m:t>019</m:t>
                        </m:r>
                        <m:r>
                          <a:rPr lang="en-GB" i="0">
                            <a:latin typeface="Cambria Math" panose="02040503050406030204" pitchFamily="18" charset="0"/>
                          </a:rPr>
                          <m:t>−3</m:t>
                        </m:r>
                        <m:r>
                          <a:rPr lang="en-GB" b="0" i="0" smtClean="0">
                            <a:latin typeface="Cambria Math" panose="02040503050406030204" pitchFamily="18" charset="0"/>
                          </a:rPr>
                          <m:t>8</m:t>
                        </m:r>
                        <m:r>
                          <a:rPr lang="en-GB" i="0">
                            <a:latin typeface="Cambria Math" panose="02040503050406030204" pitchFamily="18" charset="0"/>
                          </a:rPr>
                          <m:t>×</m:t>
                        </m:r>
                        <m:r>
                          <a:rPr lang="en-GB" b="0" i="0" smtClean="0">
                            <a:latin typeface="Cambria Math" panose="02040503050406030204" pitchFamily="18" charset="0"/>
                          </a:rPr>
                          <m:t>110</m:t>
                        </m:r>
                        <m:r>
                          <a:rPr lang="en-GB" i="0">
                            <a:latin typeface="Cambria Math" panose="02040503050406030204" pitchFamily="18" charset="0"/>
                          </a:rPr>
                          <m:t>.</m:t>
                        </m:r>
                        <m:sSup>
                          <m:sSupPr>
                            <m:ctrlPr>
                              <a:rPr lang="en-GB" i="1">
                                <a:latin typeface="Cambria Math" panose="02040503050406030204" pitchFamily="18" charset="0"/>
                              </a:rPr>
                            </m:ctrlPr>
                          </m:sSupPr>
                          <m:e>
                            <m:r>
                              <a:rPr lang="en-GB" i="0">
                                <a:latin typeface="Cambria Math" panose="02040503050406030204" pitchFamily="18" charset="0"/>
                              </a:rPr>
                              <m:t>5</m:t>
                            </m:r>
                          </m:e>
                          <m:sup>
                            <m:r>
                              <a:rPr lang="en-GB" i="0">
                                <a:latin typeface="Cambria Math" panose="02040503050406030204" pitchFamily="18" charset="0"/>
                              </a:rPr>
                              <m:t>2</m:t>
                            </m:r>
                          </m:sup>
                        </m:sSup>
                      </m:den>
                    </m:f>
                    <m:r>
                      <a:rPr lang="en-GB" i="0">
                        <a:latin typeface="Cambria Math" panose="02040503050406030204" pitchFamily="18" charset="0"/>
                      </a:rPr>
                      <m:t>=</m:t>
                    </m:r>
                    <m:r>
                      <a:rPr lang="en-GB" b="0" i="0" smtClean="0">
                        <a:latin typeface="Cambria Math" panose="02040503050406030204" pitchFamily="18" charset="0"/>
                      </a:rPr>
                      <m:t>2</m:t>
                    </m:r>
                    <m:r>
                      <a:rPr lang="en-GB" i="0">
                        <a:latin typeface="Cambria Math" panose="02040503050406030204" pitchFamily="18" charset="0"/>
                      </a:rPr>
                      <m:t>.8</m:t>
                    </m:r>
                  </m:oMath>
                </a14:m>
                <a:r>
                  <a:rPr lang="en-GB" dirty="0"/>
                  <a:t>79</a:t>
                </a:r>
              </a:p>
            </p:txBody>
          </p:sp>
        </mc:Choice>
        <mc:Fallback>
          <p:sp>
            <p:nvSpPr>
              <p:cNvPr id="8" name="Rectangle 7">
                <a:extLst>
                  <a:ext uri="{FF2B5EF4-FFF2-40B4-BE49-F238E27FC236}">
                    <a16:creationId xmlns:a16="http://schemas.microsoft.com/office/drawing/2014/main" id="{3823C64C-4FAE-4F7A-828E-72B9EFC481D1}"/>
                  </a:ext>
                </a:extLst>
              </p:cNvPr>
              <p:cNvSpPr>
                <a:spLocks noRot="1" noChangeAspect="1" noMove="1" noResize="1" noEditPoints="1" noAdjustHandles="1" noChangeArrowheads="1" noChangeShapeType="1" noTextEdit="1"/>
              </p:cNvSpPr>
              <p:nvPr/>
            </p:nvSpPr>
            <p:spPr>
              <a:xfrm>
                <a:off x="2627784" y="2626248"/>
                <a:ext cx="2910605" cy="489814"/>
              </a:xfrm>
              <a:prstGeom prst="rect">
                <a:avLst/>
              </a:prstGeom>
              <a:blipFill>
                <a:blip r:embed="rId3"/>
                <a:stretch>
                  <a:fillRect r="-837" b="-625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8BCE992B-0821-4439-B435-DAFB01D0B35D}"/>
                  </a:ext>
                </a:extLst>
              </p:cNvPr>
              <p:cNvSpPr/>
              <p:nvPr/>
            </p:nvSpPr>
            <p:spPr>
              <a:xfrm>
                <a:off x="2522466" y="3797428"/>
                <a:ext cx="4093621"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𝑎</m:t>
                      </m:r>
                      <m:r>
                        <a:rPr lang="en-GB" i="0">
                          <a:latin typeface="Cambria Math" panose="02040503050406030204" pitchFamily="18" charset="0"/>
                        </a:rPr>
                        <m:t>=</m:t>
                      </m:r>
                      <m:r>
                        <a:rPr lang="en-GB" i="0" smtClean="0">
                          <a:latin typeface="Cambria Math" panose="02040503050406030204" pitchFamily="18" charset="0"/>
                        </a:rPr>
                        <m:t>7</m:t>
                      </m:r>
                      <m:r>
                        <a:rPr lang="en-GB" b="0" i="0" smtClean="0">
                          <a:latin typeface="Cambria Math" panose="02040503050406030204" pitchFamily="18" charset="0"/>
                        </a:rPr>
                        <m:t>7</m:t>
                      </m:r>
                      <m:r>
                        <a:rPr lang="en-GB" i="0">
                          <a:latin typeface="Cambria Math" panose="02040503050406030204" pitchFamily="18" charset="0"/>
                        </a:rPr>
                        <m:t>.</m:t>
                      </m:r>
                      <m:r>
                        <a:rPr lang="en-GB" b="0" i="0" smtClean="0">
                          <a:latin typeface="Cambria Math" panose="02040503050406030204" pitchFamily="18" charset="0"/>
                        </a:rPr>
                        <m:t>123</m:t>
                      </m:r>
                      <m:r>
                        <a:rPr lang="en-GB" i="0">
                          <a:latin typeface="Cambria Math" panose="02040503050406030204" pitchFamily="18" charset="0"/>
                        </a:rPr>
                        <m:t>−</m:t>
                      </m:r>
                      <m:r>
                        <a:rPr lang="en-GB" b="0" i="0" smtClean="0">
                          <a:latin typeface="Cambria Math" panose="02040503050406030204" pitchFamily="18" charset="0"/>
                        </a:rPr>
                        <m:t>2</m:t>
                      </m:r>
                      <m:r>
                        <a:rPr lang="en-GB" i="0">
                          <a:latin typeface="Cambria Math" panose="02040503050406030204" pitchFamily="18" charset="0"/>
                        </a:rPr>
                        <m:t>.8</m:t>
                      </m:r>
                      <m:r>
                        <a:rPr lang="en-GB" b="0" i="0" smtClean="0">
                          <a:latin typeface="Cambria Math" panose="02040503050406030204" pitchFamily="18" charset="0"/>
                        </a:rPr>
                        <m:t>79</m:t>
                      </m:r>
                      <m:r>
                        <a:rPr lang="en-GB" i="0">
                          <a:latin typeface="Cambria Math" panose="02040503050406030204" pitchFamily="18" charset="0"/>
                        </a:rPr>
                        <m:t>×1</m:t>
                      </m:r>
                      <m:r>
                        <a:rPr lang="en-GB" b="0" i="0" smtClean="0">
                          <a:latin typeface="Cambria Math" panose="02040503050406030204" pitchFamily="18" charset="0"/>
                        </a:rPr>
                        <m:t>10</m:t>
                      </m:r>
                      <m:r>
                        <a:rPr lang="en-GB" i="0">
                          <a:latin typeface="Cambria Math" panose="02040503050406030204" pitchFamily="18" charset="0"/>
                        </a:rPr>
                        <m:t>.5=</m:t>
                      </m:r>
                      <m:r>
                        <a:rPr lang="en-GB" i="0" smtClean="0">
                          <a:latin typeface="Cambria Math" panose="02040503050406030204" pitchFamily="18" charset="0"/>
                        </a:rPr>
                        <m:t>2</m:t>
                      </m:r>
                      <m:r>
                        <a:rPr lang="en-GB" b="0" i="0" smtClean="0">
                          <a:latin typeface="Cambria Math" panose="02040503050406030204" pitchFamily="18" charset="0"/>
                        </a:rPr>
                        <m:t>0</m:t>
                      </m:r>
                      <m:r>
                        <a:rPr lang="en-GB" i="0">
                          <a:latin typeface="Cambria Math" panose="02040503050406030204" pitchFamily="18" charset="0"/>
                        </a:rPr>
                        <m:t>.</m:t>
                      </m:r>
                      <m:r>
                        <a:rPr lang="en-GB" b="0" i="0" smtClean="0">
                          <a:latin typeface="Cambria Math" panose="02040503050406030204" pitchFamily="18" charset="0"/>
                        </a:rPr>
                        <m:t>964</m:t>
                      </m:r>
                    </m:oMath>
                  </m:oMathPara>
                </a14:m>
                <a:endParaRPr lang="en-GB" dirty="0"/>
              </a:p>
            </p:txBody>
          </p:sp>
        </mc:Choice>
        <mc:Fallback>
          <p:sp>
            <p:nvSpPr>
              <p:cNvPr id="9" name="Rectangle 8">
                <a:extLst>
                  <a:ext uri="{FF2B5EF4-FFF2-40B4-BE49-F238E27FC236}">
                    <a16:creationId xmlns:a16="http://schemas.microsoft.com/office/drawing/2014/main" id="{8BCE992B-0821-4439-B435-DAFB01D0B35D}"/>
                  </a:ext>
                </a:extLst>
              </p:cNvPr>
              <p:cNvSpPr>
                <a:spLocks noRot="1" noChangeAspect="1" noMove="1" noResize="1" noEditPoints="1" noAdjustHandles="1" noChangeArrowheads="1" noChangeShapeType="1" noTextEdit="1"/>
              </p:cNvSpPr>
              <p:nvPr/>
            </p:nvSpPr>
            <p:spPr>
              <a:xfrm>
                <a:off x="2522466" y="3797428"/>
                <a:ext cx="4093621"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33333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0782-19C9-47E1-BD64-66B8A014D770}"/>
              </a:ext>
            </a:extLst>
          </p:cNvPr>
          <p:cNvSpPr>
            <a:spLocks noGrp="1"/>
          </p:cNvSpPr>
          <p:nvPr>
            <p:ph type="ctrTitle"/>
          </p:nvPr>
        </p:nvSpPr>
        <p:spPr>
          <a:xfrm>
            <a:off x="500034" y="285728"/>
            <a:ext cx="8248430" cy="714380"/>
          </a:xfrm>
        </p:spPr>
        <p:txBody>
          <a:bodyPr/>
          <a:lstStyle/>
          <a:p>
            <a:r>
              <a:rPr lang="en-GB" dirty="0"/>
              <a:t>Trend parameters and calculations – Excel (5/6)</a:t>
            </a:r>
          </a:p>
        </p:txBody>
      </p:sp>
      <p:sp>
        <p:nvSpPr>
          <p:cNvPr id="3" name="Slide Number Placeholder 2">
            <a:extLst>
              <a:ext uri="{FF2B5EF4-FFF2-40B4-BE49-F238E27FC236}">
                <a16:creationId xmlns:a16="http://schemas.microsoft.com/office/drawing/2014/main" id="{361D3258-E516-4DD1-ABD1-19548BFEC6F4}"/>
              </a:ext>
            </a:extLst>
          </p:cNvPr>
          <p:cNvSpPr>
            <a:spLocks noGrp="1"/>
          </p:cNvSpPr>
          <p:nvPr>
            <p:ph type="sldNum" sz="quarter" idx="10"/>
          </p:nvPr>
        </p:nvSpPr>
        <p:spPr/>
        <p:txBody>
          <a:bodyPr/>
          <a:lstStyle/>
          <a:p>
            <a:pPr>
              <a:defRPr/>
            </a:pPr>
            <a:fld id="{8ED7645F-28E9-43F5-8DE8-F26D6BFC7DBB}" type="slidenum">
              <a:rPr lang="en-GB" smtClean="0"/>
              <a:pPr>
                <a:defRPr/>
              </a:pPr>
              <a:t>31</a:t>
            </a:fld>
            <a:endParaRPr lang="en-GB" dirty="0"/>
          </a:p>
        </p:txBody>
      </p:sp>
      <p:sp>
        <p:nvSpPr>
          <p:cNvPr id="4" name="Footer Placeholder 3">
            <a:extLst>
              <a:ext uri="{FF2B5EF4-FFF2-40B4-BE49-F238E27FC236}">
                <a16:creationId xmlns:a16="http://schemas.microsoft.com/office/drawing/2014/main" id="{A024F693-1266-4440-8C5C-BB37551FF530}"/>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9FE0AA4B-49D2-4734-B184-D015F31CACBF}"/>
              </a:ext>
            </a:extLst>
          </p:cNvPr>
          <p:cNvSpPr/>
          <p:nvPr/>
        </p:nvSpPr>
        <p:spPr>
          <a:xfrm>
            <a:off x="523879" y="1196752"/>
            <a:ext cx="1460272" cy="369332"/>
          </a:xfrm>
          <a:prstGeom prst="rect">
            <a:avLst/>
          </a:prstGeom>
        </p:spPr>
        <p:txBody>
          <a:bodyPr wrap="none">
            <a:spAutoFit/>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Example 10.6</a:t>
            </a:r>
            <a:endParaRPr lang="en-GB" dirty="0"/>
          </a:p>
        </p:txBody>
      </p:sp>
      <p:sp>
        <p:nvSpPr>
          <p:cNvPr id="6" name="Rectangle 5">
            <a:extLst>
              <a:ext uri="{FF2B5EF4-FFF2-40B4-BE49-F238E27FC236}">
                <a16:creationId xmlns:a16="http://schemas.microsoft.com/office/drawing/2014/main" id="{A9C96D62-3AAC-42F0-A36A-1F55D85D030B}"/>
              </a:ext>
            </a:extLst>
          </p:cNvPr>
          <p:cNvSpPr/>
          <p:nvPr/>
        </p:nvSpPr>
        <p:spPr>
          <a:xfrm>
            <a:off x="523879" y="1761000"/>
            <a:ext cx="1887881" cy="3970318"/>
          </a:xfrm>
          <a:prstGeom prst="rect">
            <a:avLst/>
          </a:prstGeom>
        </p:spPr>
        <p:txBody>
          <a:bodyPr wrap="square">
            <a:spAutoFit/>
          </a:bodyPr>
          <a:lstStyle/>
          <a:p>
            <a:pPr marL="0" marR="0"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To fit a trend line to a time series data set given the value of the slope of the trend line and its intercept. We can either use built in Excel functions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=SLOPE()</a:t>
            </a:r>
            <a:r>
              <a:rPr lang="en-US" dirty="0">
                <a:latin typeface="Calibri" panose="020F0502020204030204" pitchFamily="34" charset="0"/>
                <a:ea typeface="Times New Roman" panose="02020603050405020304" pitchFamily="18" charset="0"/>
                <a:cs typeface="Times New Roman" panose="02020603050405020304" pitchFamily="18" charset="0"/>
              </a:rPr>
              <a:t> and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=INTERCEPT()</a:t>
            </a:r>
            <a:r>
              <a:rPr lang="en-US" dirty="0">
                <a:latin typeface="Calibri" panose="020F0502020204030204" pitchFamily="34" charset="0"/>
                <a:ea typeface="Times New Roman" panose="02020603050405020304" pitchFamily="18" charset="0"/>
                <a:cs typeface="Times New Roman" panose="02020603050405020304" pitchFamily="18" charset="0"/>
              </a:rPr>
              <a:t>, or use one single function called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=TREND()</a:t>
            </a:r>
            <a:r>
              <a:rPr lang="en-US" dirty="0">
                <a:latin typeface="Calibri" panose="020F0502020204030204" pitchFamily="34" charset="0"/>
                <a:ea typeface="Times New Roman" panose="02020603050405020304" pitchFamily="18" charset="0"/>
                <a:cs typeface="Times New Roman" panose="02020603050405020304" pitchFamily="18" charset="0"/>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D9F49D04-0396-4A6A-ACBD-E1878FADCBA6}"/>
              </a:ext>
            </a:extLst>
          </p:cNvPr>
          <p:cNvPicPr/>
          <p:nvPr/>
        </p:nvPicPr>
        <p:blipFill>
          <a:blip r:embed="rId2"/>
          <a:stretch>
            <a:fillRect/>
          </a:stretch>
        </p:blipFill>
        <p:spPr>
          <a:xfrm>
            <a:off x="2699792" y="1340978"/>
            <a:ext cx="5472608" cy="4390340"/>
          </a:xfrm>
          <a:prstGeom prst="rect">
            <a:avLst/>
          </a:prstGeom>
        </p:spPr>
      </p:pic>
    </p:spTree>
    <p:extLst>
      <p:ext uri="{BB962C8B-B14F-4D97-AF65-F5344CB8AC3E}">
        <p14:creationId xmlns:p14="http://schemas.microsoft.com/office/powerpoint/2010/main" val="3237669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0782-19C9-47E1-BD64-66B8A014D770}"/>
              </a:ext>
            </a:extLst>
          </p:cNvPr>
          <p:cNvSpPr>
            <a:spLocks noGrp="1"/>
          </p:cNvSpPr>
          <p:nvPr>
            <p:ph type="ctrTitle"/>
          </p:nvPr>
        </p:nvSpPr>
        <p:spPr>
          <a:xfrm>
            <a:off x="500034" y="285728"/>
            <a:ext cx="8248430" cy="714380"/>
          </a:xfrm>
        </p:spPr>
        <p:txBody>
          <a:bodyPr/>
          <a:lstStyle/>
          <a:p>
            <a:r>
              <a:rPr lang="en-GB" dirty="0"/>
              <a:t>Trend parameters and calculations - Excel (6/6)</a:t>
            </a:r>
          </a:p>
        </p:txBody>
      </p:sp>
      <p:sp>
        <p:nvSpPr>
          <p:cNvPr id="3" name="Slide Number Placeholder 2">
            <a:extLst>
              <a:ext uri="{FF2B5EF4-FFF2-40B4-BE49-F238E27FC236}">
                <a16:creationId xmlns:a16="http://schemas.microsoft.com/office/drawing/2014/main" id="{361D3258-E516-4DD1-ABD1-19548BFEC6F4}"/>
              </a:ext>
            </a:extLst>
          </p:cNvPr>
          <p:cNvSpPr>
            <a:spLocks noGrp="1"/>
          </p:cNvSpPr>
          <p:nvPr>
            <p:ph type="sldNum" sz="quarter" idx="10"/>
          </p:nvPr>
        </p:nvSpPr>
        <p:spPr/>
        <p:txBody>
          <a:bodyPr/>
          <a:lstStyle/>
          <a:p>
            <a:pPr>
              <a:defRPr/>
            </a:pPr>
            <a:fld id="{8ED7645F-28E9-43F5-8DE8-F26D6BFC7DBB}" type="slidenum">
              <a:rPr lang="en-GB" smtClean="0"/>
              <a:pPr>
                <a:defRPr/>
              </a:pPr>
              <a:t>32</a:t>
            </a:fld>
            <a:endParaRPr lang="en-GB" dirty="0"/>
          </a:p>
        </p:txBody>
      </p:sp>
      <p:sp>
        <p:nvSpPr>
          <p:cNvPr id="4" name="Footer Placeholder 3">
            <a:extLst>
              <a:ext uri="{FF2B5EF4-FFF2-40B4-BE49-F238E27FC236}">
                <a16:creationId xmlns:a16="http://schemas.microsoft.com/office/drawing/2014/main" id="{A024F693-1266-4440-8C5C-BB37551FF530}"/>
              </a:ext>
            </a:extLst>
          </p:cNvPr>
          <p:cNvSpPr>
            <a:spLocks noGrp="1"/>
          </p:cNvSpPr>
          <p:nvPr>
            <p:ph type="ftr" sz="quarter" idx="11"/>
          </p:nvPr>
        </p:nvSpPr>
        <p:spPr/>
        <p:txBody>
          <a:bodyPr/>
          <a:lstStyle/>
          <a:p>
            <a:pPr>
              <a:defRPr/>
            </a:pPr>
            <a:r>
              <a:rPr lang="en-GB"/>
              <a:t>Glyn Davis &amp; Branko Pecar</a:t>
            </a:r>
            <a:endParaRPr lang="en-GB" b="0"/>
          </a:p>
        </p:txBody>
      </p:sp>
      <p:pic>
        <p:nvPicPr>
          <p:cNvPr id="7" name="Picture 6">
            <a:extLst>
              <a:ext uri="{FF2B5EF4-FFF2-40B4-BE49-F238E27FC236}">
                <a16:creationId xmlns:a16="http://schemas.microsoft.com/office/drawing/2014/main" id="{DE966E7C-3D4D-4C24-9F9B-764D68DED5A6}"/>
              </a:ext>
            </a:extLst>
          </p:cNvPr>
          <p:cNvPicPr/>
          <p:nvPr/>
        </p:nvPicPr>
        <p:blipFill>
          <a:blip r:embed="rId2"/>
          <a:stretch>
            <a:fillRect/>
          </a:stretch>
        </p:blipFill>
        <p:spPr>
          <a:xfrm>
            <a:off x="1785937" y="1196752"/>
            <a:ext cx="5306343" cy="4752528"/>
          </a:xfrm>
          <a:prstGeom prst="rect">
            <a:avLst/>
          </a:prstGeom>
        </p:spPr>
      </p:pic>
    </p:spTree>
    <p:extLst>
      <p:ext uri="{BB962C8B-B14F-4D97-AF65-F5344CB8AC3E}">
        <p14:creationId xmlns:p14="http://schemas.microsoft.com/office/powerpoint/2010/main" val="4053202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0782-19C9-47E1-BD64-66B8A014D770}"/>
              </a:ext>
            </a:extLst>
          </p:cNvPr>
          <p:cNvSpPr>
            <a:spLocks noGrp="1"/>
          </p:cNvSpPr>
          <p:nvPr>
            <p:ph type="ctrTitle"/>
          </p:nvPr>
        </p:nvSpPr>
        <p:spPr>
          <a:xfrm>
            <a:off x="500034" y="285728"/>
            <a:ext cx="8248430" cy="714380"/>
          </a:xfrm>
        </p:spPr>
        <p:txBody>
          <a:bodyPr/>
          <a:lstStyle/>
          <a:p>
            <a:r>
              <a:rPr lang="en-GB" dirty="0"/>
              <a:t>Trend parameters and calculations - SPSS</a:t>
            </a:r>
          </a:p>
        </p:txBody>
      </p:sp>
      <p:sp>
        <p:nvSpPr>
          <p:cNvPr id="3" name="Slide Number Placeholder 2">
            <a:extLst>
              <a:ext uri="{FF2B5EF4-FFF2-40B4-BE49-F238E27FC236}">
                <a16:creationId xmlns:a16="http://schemas.microsoft.com/office/drawing/2014/main" id="{361D3258-E516-4DD1-ABD1-19548BFEC6F4}"/>
              </a:ext>
            </a:extLst>
          </p:cNvPr>
          <p:cNvSpPr>
            <a:spLocks noGrp="1"/>
          </p:cNvSpPr>
          <p:nvPr>
            <p:ph type="sldNum" sz="quarter" idx="10"/>
          </p:nvPr>
        </p:nvSpPr>
        <p:spPr/>
        <p:txBody>
          <a:bodyPr/>
          <a:lstStyle/>
          <a:p>
            <a:pPr>
              <a:defRPr/>
            </a:pPr>
            <a:fld id="{8ED7645F-28E9-43F5-8DE8-F26D6BFC7DBB}" type="slidenum">
              <a:rPr lang="en-GB" smtClean="0"/>
              <a:pPr>
                <a:defRPr/>
              </a:pPr>
              <a:t>33</a:t>
            </a:fld>
            <a:endParaRPr lang="en-GB" dirty="0"/>
          </a:p>
        </p:txBody>
      </p:sp>
      <p:sp>
        <p:nvSpPr>
          <p:cNvPr id="4" name="Footer Placeholder 3">
            <a:extLst>
              <a:ext uri="{FF2B5EF4-FFF2-40B4-BE49-F238E27FC236}">
                <a16:creationId xmlns:a16="http://schemas.microsoft.com/office/drawing/2014/main" id="{A024F693-1266-4440-8C5C-BB37551FF530}"/>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963668F6-E999-49FB-A70A-B6DA94F2D502}"/>
              </a:ext>
            </a:extLst>
          </p:cNvPr>
          <p:cNvSpPr/>
          <p:nvPr/>
        </p:nvSpPr>
        <p:spPr>
          <a:xfrm>
            <a:off x="627805" y="2132856"/>
            <a:ext cx="7992888"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Calibri" panose="020F0502020204030204" pitchFamily="34" charset="0"/>
              </a:rPr>
              <a:t>Figures 9.44 – 9.47 show how to calculate the linear regression/trend line coefficients ‘a’ and ‘b’ in linear trend, so we will not repeat this procedure here.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3548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B9B5-42F2-44F7-A3DF-E3AA7DD0770A}"/>
              </a:ext>
            </a:extLst>
          </p:cNvPr>
          <p:cNvSpPr>
            <a:spLocks noGrp="1"/>
          </p:cNvSpPr>
          <p:nvPr>
            <p:ph type="ctrTitle"/>
          </p:nvPr>
        </p:nvSpPr>
        <p:spPr>
          <a:xfrm>
            <a:off x="500034" y="285728"/>
            <a:ext cx="8248430" cy="714380"/>
          </a:xfrm>
          <a:solidFill>
            <a:schemeClr val="accent2">
              <a:lumMod val="20000"/>
              <a:lumOff val="80000"/>
            </a:schemeClr>
          </a:solidFill>
        </p:spPr>
        <p:txBody>
          <a:bodyPr/>
          <a:lstStyle/>
          <a:p>
            <a:r>
              <a:rPr lang="en-GB" sz="2400" dirty="0"/>
              <a:t>Error measurements (1/7)</a:t>
            </a:r>
          </a:p>
        </p:txBody>
      </p:sp>
      <p:sp>
        <p:nvSpPr>
          <p:cNvPr id="3" name="Slide Number Placeholder 2">
            <a:extLst>
              <a:ext uri="{FF2B5EF4-FFF2-40B4-BE49-F238E27FC236}">
                <a16:creationId xmlns:a16="http://schemas.microsoft.com/office/drawing/2014/main" id="{92545E09-B437-45FB-ABFB-D0AEF0C3A506}"/>
              </a:ext>
            </a:extLst>
          </p:cNvPr>
          <p:cNvSpPr>
            <a:spLocks noGrp="1"/>
          </p:cNvSpPr>
          <p:nvPr>
            <p:ph type="sldNum" sz="quarter" idx="10"/>
          </p:nvPr>
        </p:nvSpPr>
        <p:spPr/>
        <p:txBody>
          <a:bodyPr/>
          <a:lstStyle/>
          <a:p>
            <a:pPr>
              <a:defRPr/>
            </a:pPr>
            <a:fld id="{8ED7645F-28E9-43F5-8DE8-F26D6BFC7DBB}" type="slidenum">
              <a:rPr lang="en-GB" smtClean="0"/>
              <a:pPr>
                <a:defRPr/>
              </a:pPr>
              <a:t>34</a:t>
            </a:fld>
            <a:endParaRPr lang="en-GB" dirty="0"/>
          </a:p>
        </p:txBody>
      </p:sp>
      <p:sp>
        <p:nvSpPr>
          <p:cNvPr id="4" name="Footer Placeholder 3">
            <a:extLst>
              <a:ext uri="{FF2B5EF4-FFF2-40B4-BE49-F238E27FC236}">
                <a16:creationId xmlns:a16="http://schemas.microsoft.com/office/drawing/2014/main" id="{79083B5D-A010-4F1D-B52C-0C16192B5BD2}"/>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4CFE7064-3343-4517-9BD4-8E588F11C532}"/>
              </a:ext>
            </a:extLst>
          </p:cNvPr>
          <p:cNvSpPr/>
          <p:nvPr/>
        </p:nvSpPr>
        <p:spPr>
          <a:xfrm>
            <a:off x="500034" y="1307388"/>
            <a:ext cx="8248430" cy="1200329"/>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One of the primary reasons for forecasting is to try to reduce uncertainty. The better the forecasts, the lower the uncertainty that surrounds the variable we forecast. We can never eliminate uncertainty, but good forecasts can reduce it to the acceptable level.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B2910E3-989F-48D7-87D9-97EF8BFE5630}"/>
              </a:ext>
            </a:extLst>
          </p:cNvPr>
          <p:cNvSpPr/>
          <p:nvPr/>
        </p:nvSpPr>
        <p:spPr>
          <a:xfrm>
            <a:off x="500033" y="2527370"/>
            <a:ext cx="8248430" cy="646331"/>
          </a:xfrm>
          <a:prstGeom prst="rect">
            <a:avLst/>
          </a:prstGeom>
        </p:spPr>
        <p:txBody>
          <a:bodyPr wrap="square">
            <a:spAutoFit/>
          </a:bodyPr>
          <a:lstStyle/>
          <a:p>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What would we consider to be a good forecast?</a:t>
            </a:r>
            <a:r>
              <a:rPr lang="en-GB" dirty="0">
                <a:latin typeface="Calibri" panose="020F0502020204030204" pitchFamily="34" charset="0"/>
                <a:ea typeface="Times New Roman" panose="02020603050405020304" pitchFamily="18" charset="0"/>
                <a:cs typeface="Times New Roman" panose="02020603050405020304" pitchFamily="18" charset="0"/>
              </a:rPr>
              <a:t> An intuitive answer is that it has be the one that shows the smallest error when compared with actual event. </a:t>
            </a:r>
            <a:endParaRPr lang="en-GB" dirty="0"/>
          </a:p>
        </p:txBody>
      </p:sp>
      <p:sp>
        <p:nvSpPr>
          <p:cNvPr id="7" name="Rectangle 6">
            <a:extLst>
              <a:ext uri="{FF2B5EF4-FFF2-40B4-BE49-F238E27FC236}">
                <a16:creationId xmlns:a16="http://schemas.microsoft.com/office/drawing/2014/main" id="{47E9BB73-EC7C-4EA7-9FAC-F57AC4489257}"/>
              </a:ext>
            </a:extLst>
          </p:cNvPr>
          <p:cNvSpPr/>
          <p:nvPr/>
        </p:nvSpPr>
        <p:spPr>
          <a:xfrm>
            <a:off x="510572" y="3237950"/>
            <a:ext cx="8248430" cy="923330"/>
          </a:xfrm>
          <a:prstGeom prst="rect">
            <a:avLst/>
          </a:prstGeom>
          <a:solidFill>
            <a:schemeClr val="accent3">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problem with this statement is that we cannot measure the error until the event happened, by which time it is too late. In a way, we would like to measure the errors before the future unfolds. How do we do this?</a:t>
            </a:r>
            <a:endParaRPr lang="en-GB" dirty="0"/>
          </a:p>
        </p:txBody>
      </p:sp>
      <p:sp>
        <p:nvSpPr>
          <p:cNvPr id="8" name="Rectangle 7">
            <a:extLst>
              <a:ext uri="{FF2B5EF4-FFF2-40B4-BE49-F238E27FC236}">
                <a16:creationId xmlns:a16="http://schemas.microsoft.com/office/drawing/2014/main" id="{B2F02E02-2B6C-41FB-8D5A-3719AE3D1BD5}"/>
              </a:ext>
            </a:extLst>
          </p:cNvPr>
          <p:cNvSpPr/>
          <p:nvPr/>
        </p:nvSpPr>
        <p:spPr>
          <a:xfrm>
            <a:off x="474871" y="4378070"/>
            <a:ext cx="8248429" cy="1477328"/>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As we showed in this chapter, when forecasting, we always used the model to back-fit the existing time series. This is sometimes called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ex-post forecasting</a:t>
            </a:r>
            <a:r>
              <a:rPr lang="en-GB" dirty="0">
                <a:latin typeface="Calibri" panose="020F0502020204030204" pitchFamily="34" charset="0"/>
                <a:ea typeface="Times New Roman" panose="02020603050405020304" pitchFamily="18" charset="0"/>
                <a:cs typeface="Times New Roman" panose="02020603050405020304" pitchFamily="18" charset="0"/>
              </a:rPr>
              <a:t>. Once we produced ex-post forecasts, or fitted a model to actual data, it is easy to measure deviations from the actual data. These deviations are </a:t>
            </a:r>
            <a:r>
              <a:rPr lang="en-GB"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forecasting errors</a:t>
            </a:r>
            <a:r>
              <a:rPr lang="en-GB" dirty="0">
                <a:latin typeface="Calibri" panose="020F0502020204030204" pitchFamily="34" charset="0"/>
                <a:ea typeface="Times New Roman" panose="02020603050405020304" pitchFamily="18" charset="0"/>
                <a:cs typeface="Times New Roman" panose="02020603050405020304" pitchFamily="18" charset="0"/>
              </a:rPr>
              <a:t> and they will tell us how good our method or model is. </a:t>
            </a:r>
            <a:endParaRPr lang="en-GB" dirty="0"/>
          </a:p>
        </p:txBody>
      </p:sp>
    </p:spTree>
    <p:extLst>
      <p:ext uri="{BB962C8B-B14F-4D97-AF65-F5344CB8AC3E}">
        <p14:creationId xmlns:p14="http://schemas.microsoft.com/office/powerpoint/2010/main" val="1773493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A05646-25B2-4C25-9B67-01656B078575}"/>
              </a:ext>
            </a:extLst>
          </p:cNvPr>
          <p:cNvSpPr>
            <a:spLocks noGrp="1"/>
          </p:cNvSpPr>
          <p:nvPr>
            <p:ph type="sldNum" sz="quarter" idx="10"/>
          </p:nvPr>
        </p:nvSpPr>
        <p:spPr/>
        <p:txBody>
          <a:bodyPr/>
          <a:lstStyle/>
          <a:p>
            <a:pPr>
              <a:defRPr/>
            </a:pPr>
            <a:fld id="{8ED7645F-28E9-43F5-8DE8-F26D6BFC7DBB}" type="slidenum">
              <a:rPr lang="en-GB" smtClean="0"/>
              <a:pPr>
                <a:defRPr/>
              </a:pPr>
              <a:t>35</a:t>
            </a:fld>
            <a:endParaRPr lang="en-GB" dirty="0"/>
          </a:p>
        </p:txBody>
      </p:sp>
      <p:sp>
        <p:nvSpPr>
          <p:cNvPr id="4" name="Footer Placeholder 3">
            <a:extLst>
              <a:ext uri="{FF2B5EF4-FFF2-40B4-BE49-F238E27FC236}">
                <a16:creationId xmlns:a16="http://schemas.microsoft.com/office/drawing/2014/main" id="{FC522559-5E4F-4D60-92A5-8D00458D9F4C}"/>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5ABC701D-056E-480D-8224-930B89EBF64D}"/>
              </a:ext>
            </a:extLst>
          </p:cNvPr>
          <p:cNvSpPr>
            <a:spLocks noGrp="1"/>
          </p:cNvSpPr>
          <p:nvPr>
            <p:ph type="ctrTitle"/>
          </p:nvPr>
        </p:nvSpPr>
        <p:spPr>
          <a:xfrm>
            <a:off x="500063" y="285750"/>
            <a:ext cx="8176393" cy="714375"/>
          </a:xfrm>
          <a:noFill/>
        </p:spPr>
        <p:txBody>
          <a:bodyPr/>
          <a:lstStyle/>
          <a:p>
            <a:r>
              <a:rPr lang="en-GB" sz="2400" dirty="0"/>
              <a:t>Error measurements (2/7)</a:t>
            </a:r>
          </a:p>
        </p:txBody>
      </p:sp>
      <p:sp>
        <p:nvSpPr>
          <p:cNvPr id="6" name="Rectangle 5">
            <a:extLst>
              <a:ext uri="{FF2B5EF4-FFF2-40B4-BE49-F238E27FC236}">
                <a16:creationId xmlns:a16="http://schemas.microsoft.com/office/drawing/2014/main" id="{83A3F503-E520-46F8-9AA6-3D70B6F152C5}"/>
              </a:ext>
            </a:extLst>
          </p:cNvPr>
          <p:cNvSpPr/>
          <p:nvPr/>
        </p:nvSpPr>
        <p:spPr>
          <a:xfrm>
            <a:off x="466874" y="1196752"/>
            <a:ext cx="8209582" cy="923330"/>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Calculating errors is simple, as already shown in previous chapter where we addressed regression residuals. We already know that an error is a difference between what happened and what we thought would happen according to the model. </a:t>
            </a:r>
            <a:endParaRPr lang="en-GB" dirty="0"/>
          </a:p>
        </p:txBody>
      </p:sp>
      <p:pic>
        <p:nvPicPr>
          <p:cNvPr id="8" name="Picture 7">
            <a:extLst>
              <a:ext uri="{FF2B5EF4-FFF2-40B4-BE49-F238E27FC236}">
                <a16:creationId xmlns:a16="http://schemas.microsoft.com/office/drawing/2014/main" id="{B0001648-2A42-42DB-873A-3D1D8B5E79AC}"/>
              </a:ext>
            </a:extLst>
          </p:cNvPr>
          <p:cNvPicPr>
            <a:picLocks noChangeAspect="1"/>
          </p:cNvPicPr>
          <p:nvPr/>
        </p:nvPicPr>
        <p:blipFill>
          <a:blip r:embed="rId2"/>
          <a:stretch>
            <a:fillRect/>
          </a:stretch>
        </p:blipFill>
        <p:spPr>
          <a:xfrm>
            <a:off x="3143250" y="4141051"/>
            <a:ext cx="2990476" cy="657143"/>
          </a:xfrm>
          <a:prstGeom prst="rect">
            <a:avLst/>
          </a:prstGeom>
        </p:spPr>
      </p:pic>
      <p:sp>
        <p:nvSpPr>
          <p:cNvPr id="9" name="Rectangle 8">
            <a:extLst>
              <a:ext uri="{FF2B5EF4-FFF2-40B4-BE49-F238E27FC236}">
                <a16:creationId xmlns:a16="http://schemas.microsoft.com/office/drawing/2014/main" id="{93366CC0-C2D6-4A77-A7FB-03ED6818E2B9}"/>
              </a:ext>
            </a:extLst>
          </p:cNvPr>
          <p:cNvSpPr/>
          <p:nvPr/>
        </p:nvSpPr>
        <p:spPr>
          <a:xfrm>
            <a:off x="483468" y="2470746"/>
            <a:ext cx="8176393" cy="923330"/>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In the context of forecasting time series and models, an error is the difference between the actual data and the data produced by a model, or ex-post forecasts. This can be expressed as a formula given by equation (10.4):</a:t>
            </a:r>
            <a:endParaRPr lang="en-GB" dirty="0"/>
          </a:p>
        </p:txBody>
      </p:sp>
    </p:spTree>
    <p:extLst>
      <p:ext uri="{BB962C8B-B14F-4D97-AF65-F5344CB8AC3E}">
        <p14:creationId xmlns:p14="http://schemas.microsoft.com/office/powerpoint/2010/main" val="2052031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A05646-25B2-4C25-9B67-01656B078575}"/>
              </a:ext>
            </a:extLst>
          </p:cNvPr>
          <p:cNvSpPr>
            <a:spLocks noGrp="1"/>
          </p:cNvSpPr>
          <p:nvPr>
            <p:ph type="sldNum" sz="quarter" idx="10"/>
          </p:nvPr>
        </p:nvSpPr>
        <p:spPr/>
        <p:txBody>
          <a:bodyPr/>
          <a:lstStyle/>
          <a:p>
            <a:pPr>
              <a:defRPr/>
            </a:pPr>
            <a:fld id="{8ED7645F-28E9-43F5-8DE8-F26D6BFC7DBB}" type="slidenum">
              <a:rPr lang="en-GB" smtClean="0"/>
              <a:pPr>
                <a:defRPr/>
              </a:pPr>
              <a:t>36</a:t>
            </a:fld>
            <a:endParaRPr lang="en-GB" dirty="0"/>
          </a:p>
        </p:txBody>
      </p:sp>
      <p:sp>
        <p:nvSpPr>
          <p:cNvPr id="4" name="Footer Placeholder 3">
            <a:extLst>
              <a:ext uri="{FF2B5EF4-FFF2-40B4-BE49-F238E27FC236}">
                <a16:creationId xmlns:a16="http://schemas.microsoft.com/office/drawing/2014/main" id="{FC522559-5E4F-4D60-92A5-8D00458D9F4C}"/>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5ABC701D-056E-480D-8224-930B89EBF64D}"/>
              </a:ext>
            </a:extLst>
          </p:cNvPr>
          <p:cNvSpPr>
            <a:spLocks noGrp="1"/>
          </p:cNvSpPr>
          <p:nvPr>
            <p:ph type="ctrTitle"/>
          </p:nvPr>
        </p:nvSpPr>
        <p:spPr>
          <a:xfrm>
            <a:off x="500063" y="285750"/>
            <a:ext cx="8176393" cy="714375"/>
          </a:xfrm>
          <a:noFill/>
        </p:spPr>
        <p:txBody>
          <a:bodyPr/>
          <a:lstStyle/>
          <a:p>
            <a:r>
              <a:rPr lang="en-GB" sz="2400" dirty="0"/>
              <a:t>Error measurements (3/7)</a:t>
            </a:r>
          </a:p>
        </p:txBody>
      </p:sp>
      <p:sp>
        <p:nvSpPr>
          <p:cNvPr id="2" name="Rectangle 1">
            <a:extLst>
              <a:ext uri="{FF2B5EF4-FFF2-40B4-BE49-F238E27FC236}">
                <a16:creationId xmlns:a16="http://schemas.microsoft.com/office/drawing/2014/main" id="{633D2999-D184-4621-BED9-BA7763E937ED}"/>
              </a:ext>
            </a:extLst>
          </p:cNvPr>
          <p:cNvSpPr/>
          <p:nvPr/>
        </p:nvSpPr>
        <p:spPr>
          <a:xfrm>
            <a:off x="441553" y="1340768"/>
            <a:ext cx="1513171" cy="369332"/>
          </a:xfrm>
          <a:prstGeom prst="rect">
            <a:avLst/>
          </a:prstGeom>
        </p:spPr>
        <p:txBody>
          <a:bodyPr wrap="none">
            <a:spAutoFit/>
          </a:bodyPr>
          <a:lstStyle/>
          <a:p>
            <a:pPr marL="0" marR="0" algn="just" hangingPunct="0">
              <a:spcBef>
                <a:spcPts val="0"/>
              </a:spcBef>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Example 10.7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7FA8BAE-4243-42E4-A692-BE84418B1116}"/>
              </a:ext>
            </a:extLst>
          </p:cNvPr>
          <p:cNvSpPr/>
          <p:nvPr/>
        </p:nvSpPr>
        <p:spPr>
          <a:xfrm>
            <a:off x="501489" y="1955434"/>
            <a:ext cx="1911697" cy="3970318"/>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Let’s take a hypothetical and non-linear time series and fit a linear model to it. Figure 10.25 shows a time series that is non-linear, and we deliberately fitted the wrong linear model to it (calculations not shown here).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14B82A1-8CBF-4947-89D5-C55A22D7CA4A}"/>
              </a:ext>
            </a:extLst>
          </p:cNvPr>
          <p:cNvPicPr/>
          <p:nvPr/>
        </p:nvPicPr>
        <p:blipFill>
          <a:blip r:embed="rId2"/>
          <a:stretch>
            <a:fillRect/>
          </a:stretch>
        </p:blipFill>
        <p:spPr>
          <a:xfrm>
            <a:off x="2483768" y="1958264"/>
            <a:ext cx="6231607" cy="3846999"/>
          </a:xfrm>
          <a:prstGeom prst="rect">
            <a:avLst/>
          </a:prstGeom>
        </p:spPr>
      </p:pic>
    </p:spTree>
    <p:extLst>
      <p:ext uri="{BB962C8B-B14F-4D97-AF65-F5344CB8AC3E}">
        <p14:creationId xmlns:p14="http://schemas.microsoft.com/office/powerpoint/2010/main" val="877485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A05646-25B2-4C25-9B67-01656B078575}"/>
              </a:ext>
            </a:extLst>
          </p:cNvPr>
          <p:cNvSpPr>
            <a:spLocks noGrp="1"/>
          </p:cNvSpPr>
          <p:nvPr>
            <p:ph type="sldNum" sz="quarter" idx="10"/>
          </p:nvPr>
        </p:nvSpPr>
        <p:spPr/>
        <p:txBody>
          <a:bodyPr/>
          <a:lstStyle/>
          <a:p>
            <a:pPr>
              <a:defRPr/>
            </a:pPr>
            <a:fld id="{8ED7645F-28E9-43F5-8DE8-F26D6BFC7DBB}" type="slidenum">
              <a:rPr lang="en-GB" smtClean="0"/>
              <a:pPr>
                <a:defRPr/>
              </a:pPr>
              <a:t>37</a:t>
            </a:fld>
            <a:endParaRPr lang="en-GB" dirty="0"/>
          </a:p>
        </p:txBody>
      </p:sp>
      <p:sp>
        <p:nvSpPr>
          <p:cNvPr id="4" name="Footer Placeholder 3">
            <a:extLst>
              <a:ext uri="{FF2B5EF4-FFF2-40B4-BE49-F238E27FC236}">
                <a16:creationId xmlns:a16="http://schemas.microsoft.com/office/drawing/2014/main" id="{FC522559-5E4F-4D60-92A5-8D00458D9F4C}"/>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5ABC701D-056E-480D-8224-930B89EBF64D}"/>
              </a:ext>
            </a:extLst>
          </p:cNvPr>
          <p:cNvSpPr>
            <a:spLocks noGrp="1"/>
          </p:cNvSpPr>
          <p:nvPr>
            <p:ph type="ctrTitle"/>
          </p:nvPr>
        </p:nvSpPr>
        <p:spPr>
          <a:xfrm>
            <a:off x="500063" y="285750"/>
            <a:ext cx="8176393" cy="714375"/>
          </a:xfrm>
          <a:noFill/>
        </p:spPr>
        <p:txBody>
          <a:bodyPr/>
          <a:lstStyle/>
          <a:p>
            <a:r>
              <a:rPr lang="en-GB" sz="2400" dirty="0"/>
              <a:t>Error measurements (4/7)</a:t>
            </a:r>
          </a:p>
        </p:txBody>
      </p:sp>
      <p:sp>
        <p:nvSpPr>
          <p:cNvPr id="2" name="Rectangle 1">
            <a:extLst>
              <a:ext uri="{FF2B5EF4-FFF2-40B4-BE49-F238E27FC236}">
                <a16:creationId xmlns:a16="http://schemas.microsoft.com/office/drawing/2014/main" id="{7601FE9C-009F-4FAF-908F-4C0DEB70B14A}"/>
              </a:ext>
            </a:extLst>
          </p:cNvPr>
          <p:cNvSpPr/>
          <p:nvPr/>
        </p:nvSpPr>
        <p:spPr>
          <a:xfrm>
            <a:off x="500063" y="1371833"/>
            <a:ext cx="2919809" cy="3970318"/>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If we plot the errors, as in Figure 10.26, they clearly show that they are not random. For the first 6 periods the model data are systematically below the actual data, then they are persistently above and for the last 5 periods, they show a persistent growth. This is an example how errors can help us decide if the model, or the method selected, is the correct one for the data.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CD48584-4DCC-40E4-B5F0-BE8D12268C9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412776"/>
            <a:ext cx="5122912" cy="3888432"/>
          </a:xfrm>
          <a:prstGeom prst="rect">
            <a:avLst/>
          </a:prstGeom>
          <a:noFill/>
        </p:spPr>
      </p:pic>
    </p:spTree>
    <p:extLst>
      <p:ext uri="{BB962C8B-B14F-4D97-AF65-F5344CB8AC3E}">
        <p14:creationId xmlns:p14="http://schemas.microsoft.com/office/powerpoint/2010/main" val="3123572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A05646-25B2-4C25-9B67-01656B078575}"/>
              </a:ext>
            </a:extLst>
          </p:cNvPr>
          <p:cNvSpPr>
            <a:spLocks noGrp="1"/>
          </p:cNvSpPr>
          <p:nvPr>
            <p:ph type="sldNum" sz="quarter" idx="10"/>
          </p:nvPr>
        </p:nvSpPr>
        <p:spPr/>
        <p:txBody>
          <a:bodyPr/>
          <a:lstStyle/>
          <a:p>
            <a:pPr>
              <a:defRPr/>
            </a:pPr>
            <a:fld id="{8ED7645F-28E9-43F5-8DE8-F26D6BFC7DBB}" type="slidenum">
              <a:rPr lang="en-GB" smtClean="0"/>
              <a:pPr>
                <a:defRPr/>
              </a:pPr>
              <a:t>38</a:t>
            </a:fld>
            <a:endParaRPr lang="en-GB" dirty="0"/>
          </a:p>
        </p:txBody>
      </p:sp>
      <p:sp>
        <p:nvSpPr>
          <p:cNvPr id="4" name="Footer Placeholder 3">
            <a:extLst>
              <a:ext uri="{FF2B5EF4-FFF2-40B4-BE49-F238E27FC236}">
                <a16:creationId xmlns:a16="http://schemas.microsoft.com/office/drawing/2014/main" id="{FC522559-5E4F-4D60-92A5-8D00458D9F4C}"/>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5ABC701D-056E-480D-8224-930B89EBF64D}"/>
              </a:ext>
            </a:extLst>
          </p:cNvPr>
          <p:cNvSpPr>
            <a:spLocks noGrp="1"/>
          </p:cNvSpPr>
          <p:nvPr>
            <p:ph type="ctrTitle"/>
          </p:nvPr>
        </p:nvSpPr>
        <p:spPr>
          <a:xfrm>
            <a:off x="500063" y="285750"/>
            <a:ext cx="8176393" cy="714375"/>
          </a:xfrm>
          <a:noFill/>
        </p:spPr>
        <p:txBody>
          <a:bodyPr/>
          <a:lstStyle/>
          <a:p>
            <a:r>
              <a:rPr lang="en-GB" sz="2400" dirty="0"/>
              <a:t>Error measurements (5/7)</a:t>
            </a:r>
          </a:p>
        </p:txBody>
      </p:sp>
      <p:sp>
        <p:nvSpPr>
          <p:cNvPr id="2" name="Rectangle 1">
            <a:extLst>
              <a:ext uri="{FF2B5EF4-FFF2-40B4-BE49-F238E27FC236}">
                <a16:creationId xmlns:a16="http://schemas.microsoft.com/office/drawing/2014/main" id="{3FBF4F10-E04F-4ABE-9A68-8D331A620649}"/>
              </a:ext>
            </a:extLst>
          </p:cNvPr>
          <p:cNvSpPr/>
          <p:nvPr/>
        </p:nvSpPr>
        <p:spPr>
          <a:xfrm>
            <a:off x="683568" y="1394702"/>
            <a:ext cx="7992888" cy="369332"/>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As with any other variable, we can sum all the errors and find an average error:</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767E39-61AD-4A2E-9517-ABD6545BA0FF}"/>
              </a:ext>
            </a:extLst>
          </p:cNvPr>
          <p:cNvPicPr>
            <a:picLocks noChangeAspect="1"/>
          </p:cNvPicPr>
          <p:nvPr/>
        </p:nvPicPr>
        <p:blipFill>
          <a:blip r:embed="rId2"/>
          <a:stretch>
            <a:fillRect/>
          </a:stretch>
        </p:blipFill>
        <p:spPr>
          <a:xfrm>
            <a:off x="3143250" y="2035980"/>
            <a:ext cx="2016224" cy="2369295"/>
          </a:xfrm>
          <a:prstGeom prst="rect">
            <a:avLst/>
          </a:prstGeom>
        </p:spPr>
      </p:pic>
      <p:sp>
        <p:nvSpPr>
          <p:cNvPr id="8" name="Rectangle 7">
            <a:extLst>
              <a:ext uri="{FF2B5EF4-FFF2-40B4-BE49-F238E27FC236}">
                <a16:creationId xmlns:a16="http://schemas.microsoft.com/office/drawing/2014/main" id="{4610E51B-05E3-4FF4-AF85-8BDD555DDCEC}"/>
              </a:ext>
            </a:extLst>
          </p:cNvPr>
          <p:cNvSpPr/>
          <p:nvPr/>
        </p:nvSpPr>
        <p:spPr>
          <a:xfrm>
            <a:off x="5364088" y="3788082"/>
            <a:ext cx="734496"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(10.5)</a:t>
            </a:r>
            <a:endParaRPr lang="en-GB" dirty="0"/>
          </a:p>
        </p:txBody>
      </p:sp>
      <p:sp>
        <p:nvSpPr>
          <p:cNvPr id="9" name="Rectangle 8">
            <a:extLst>
              <a:ext uri="{FF2B5EF4-FFF2-40B4-BE49-F238E27FC236}">
                <a16:creationId xmlns:a16="http://schemas.microsoft.com/office/drawing/2014/main" id="{4ED53BF8-FBA7-4920-9AC1-5A5AE3655183}"/>
              </a:ext>
            </a:extLst>
          </p:cNvPr>
          <p:cNvSpPr/>
          <p:nvPr/>
        </p:nvSpPr>
        <p:spPr>
          <a:xfrm>
            <a:off x="683568" y="4653136"/>
            <a:ext cx="7992888" cy="923330"/>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However, as we will see shortly,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average error</a:t>
            </a:r>
            <a:r>
              <a:rPr lang="en-GB" dirty="0">
                <a:latin typeface="Calibri" panose="020F0502020204030204" pitchFamily="34" charset="0"/>
                <a:ea typeface="Times New Roman" panose="02020603050405020304" pitchFamily="18" charset="0"/>
                <a:cs typeface="Times New Roman" panose="02020603050405020304" pitchFamily="18" charset="0"/>
              </a:rPr>
              <a:t> is more often called the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Mean Error (ME)</a:t>
            </a:r>
            <a:r>
              <a:rPr lang="en-GB" dirty="0">
                <a:latin typeface="Calibri" panose="020F0502020204030204" pitchFamily="34" charset="0"/>
                <a:ea typeface="Times New Roman" panose="02020603050405020304" pitchFamily="18" charset="0"/>
                <a:cs typeface="Times New Roman" panose="02020603050405020304" pitchFamily="18" charset="0"/>
              </a:rPr>
              <a:t>, and it is just one of many different types of error statistics that we can use to evaluate our model and our forecasts.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604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A05646-25B2-4C25-9B67-01656B078575}"/>
              </a:ext>
            </a:extLst>
          </p:cNvPr>
          <p:cNvSpPr>
            <a:spLocks noGrp="1"/>
          </p:cNvSpPr>
          <p:nvPr>
            <p:ph type="sldNum" sz="quarter" idx="10"/>
          </p:nvPr>
        </p:nvSpPr>
        <p:spPr/>
        <p:txBody>
          <a:bodyPr/>
          <a:lstStyle/>
          <a:p>
            <a:pPr>
              <a:defRPr/>
            </a:pPr>
            <a:fld id="{8ED7645F-28E9-43F5-8DE8-F26D6BFC7DBB}" type="slidenum">
              <a:rPr lang="en-GB" smtClean="0"/>
              <a:pPr>
                <a:defRPr/>
              </a:pPr>
              <a:t>39</a:t>
            </a:fld>
            <a:endParaRPr lang="en-GB" dirty="0"/>
          </a:p>
        </p:txBody>
      </p:sp>
      <p:sp>
        <p:nvSpPr>
          <p:cNvPr id="4" name="Footer Placeholder 3">
            <a:extLst>
              <a:ext uri="{FF2B5EF4-FFF2-40B4-BE49-F238E27FC236}">
                <a16:creationId xmlns:a16="http://schemas.microsoft.com/office/drawing/2014/main" id="{FC522559-5E4F-4D60-92A5-8D00458D9F4C}"/>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5ABC701D-056E-480D-8224-930B89EBF64D}"/>
              </a:ext>
            </a:extLst>
          </p:cNvPr>
          <p:cNvSpPr>
            <a:spLocks noGrp="1"/>
          </p:cNvSpPr>
          <p:nvPr>
            <p:ph type="ctrTitle"/>
          </p:nvPr>
        </p:nvSpPr>
        <p:spPr>
          <a:xfrm>
            <a:off x="500063" y="285750"/>
            <a:ext cx="8176393" cy="714375"/>
          </a:xfrm>
          <a:noFill/>
        </p:spPr>
        <p:txBody>
          <a:bodyPr/>
          <a:lstStyle/>
          <a:p>
            <a:r>
              <a:rPr lang="en-GB" sz="2400" dirty="0"/>
              <a:t>Error measurements (6/7)</a:t>
            </a:r>
          </a:p>
        </p:txBody>
      </p:sp>
      <p:sp>
        <p:nvSpPr>
          <p:cNvPr id="2" name="Rectangle 1">
            <a:extLst>
              <a:ext uri="{FF2B5EF4-FFF2-40B4-BE49-F238E27FC236}">
                <a16:creationId xmlns:a16="http://schemas.microsoft.com/office/drawing/2014/main" id="{A9EE6F6E-4758-40BA-A024-EC05E6CCFACC}"/>
              </a:ext>
            </a:extLst>
          </p:cNvPr>
          <p:cNvSpPr/>
          <p:nvPr/>
        </p:nvSpPr>
        <p:spPr>
          <a:xfrm>
            <a:off x="441553" y="1268760"/>
            <a:ext cx="1513171" cy="369332"/>
          </a:xfrm>
          <a:prstGeom prst="rect">
            <a:avLst/>
          </a:prstGeom>
        </p:spPr>
        <p:txBody>
          <a:bodyPr wrap="none">
            <a:spAutoFit/>
          </a:bodyPr>
          <a:lstStyle/>
          <a:p>
            <a:pPr marL="0" marR="0" algn="just" hangingPunct="0">
              <a:spcBef>
                <a:spcPts val="0"/>
              </a:spcBef>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Example 10.8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0246608-CDE0-4BD1-A161-EC657201ADED}"/>
              </a:ext>
            </a:extLst>
          </p:cNvPr>
          <p:cNvSpPr/>
          <p:nvPr/>
        </p:nvSpPr>
        <p:spPr>
          <a:xfrm>
            <a:off x="1991748" y="1268760"/>
            <a:ext cx="3960440" cy="646331"/>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We’ll use the same mini-data sample as in Example 10.3.</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2C6D9652-9E85-44CB-9C82-6EBB09AF4F27}"/>
              </a:ext>
            </a:extLst>
          </p:cNvPr>
          <p:cNvGraphicFramePr>
            <a:graphicFrameLocks noGrp="1"/>
          </p:cNvGraphicFramePr>
          <p:nvPr>
            <p:extLst>
              <p:ext uri="{D42A27DB-BD31-4B8C-83A1-F6EECF244321}">
                <p14:modId xmlns:p14="http://schemas.microsoft.com/office/powerpoint/2010/main" val="3798533013"/>
              </p:ext>
            </p:extLst>
          </p:nvPr>
        </p:nvGraphicFramePr>
        <p:xfrm>
          <a:off x="6104706" y="1340768"/>
          <a:ext cx="2571750" cy="1973771"/>
        </p:xfrm>
        <a:graphic>
          <a:graphicData uri="http://schemas.openxmlformats.org/drawingml/2006/table">
            <a:tbl>
              <a:tblPr firstRow="1" firstCol="1" bandRow="1">
                <a:tableStyleId>{5C22544A-7EE6-4342-B048-85BDC9FD1C3A}</a:tableStyleId>
              </a:tblPr>
              <a:tblGrid>
                <a:gridCol w="857038">
                  <a:extLst>
                    <a:ext uri="{9D8B030D-6E8A-4147-A177-3AD203B41FA5}">
                      <a16:colId xmlns:a16="http://schemas.microsoft.com/office/drawing/2014/main" val="3615991744"/>
                    </a:ext>
                  </a:extLst>
                </a:gridCol>
                <a:gridCol w="857038">
                  <a:extLst>
                    <a:ext uri="{9D8B030D-6E8A-4147-A177-3AD203B41FA5}">
                      <a16:colId xmlns:a16="http://schemas.microsoft.com/office/drawing/2014/main" val="566256283"/>
                    </a:ext>
                  </a:extLst>
                </a:gridCol>
                <a:gridCol w="857674">
                  <a:extLst>
                    <a:ext uri="{9D8B030D-6E8A-4147-A177-3AD203B41FA5}">
                      <a16:colId xmlns:a16="http://schemas.microsoft.com/office/drawing/2014/main" val="1877135174"/>
                    </a:ext>
                  </a:extLst>
                </a:gridCol>
              </a:tblGrid>
              <a:tr h="190500">
                <a:tc>
                  <a:txBody>
                    <a:bodyPr/>
                    <a:lstStyle/>
                    <a:p>
                      <a:pPr marL="0" marR="0" algn="ctr" fontAlgn="auto" hangingPunct="1">
                        <a:lnSpc>
                          <a:spcPct val="107000"/>
                        </a:lnSpc>
                        <a:spcBef>
                          <a:spcPts val="0"/>
                        </a:spcBef>
                        <a:spcAft>
                          <a:spcPts val="0"/>
                        </a:spcAft>
                      </a:pPr>
                      <a:r>
                        <a:rPr lang="en-GB" sz="1400">
                          <a:effectLst/>
                        </a:rPr>
                        <a:t>Period</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dirty="0">
                          <a:effectLst/>
                        </a:rPr>
                        <a:t>Actual Y</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Forecast Ŷ</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459329607"/>
                  </a:ext>
                </a:extLst>
              </a:tr>
              <a:tr h="190500">
                <a:tc>
                  <a:txBody>
                    <a:bodyPr/>
                    <a:lstStyle/>
                    <a:p>
                      <a:pPr marL="0" marR="0" algn="ctr" fontAlgn="auto" hangingPunct="1">
                        <a:lnSpc>
                          <a:spcPct val="107000"/>
                        </a:lnSpc>
                        <a:spcBef>
                          <a:spcPts val="0"/>
                        </a:spcBef>
                        <a:spcAft>
                          <a:spcPts val="0"/>
                        </a:spcAft>
                      </a:pPr>
                      <a:r>
                        <a:rPr lang="en-GB" sz="1400">
                          <a:effectLst/>
                        </a:rPr>
                        <a:t>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130.0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110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412624494"/>
                  </a:ext>
                </a:extLst>
              </a:tr>
              <a:tr h="190500">
                <a:tc>
                  <a:txBody>
                    <a:bodyPr/>
                    <a:lstStyle/>
                    <a:p>
                      <a:pPr marL="0" marR="0" algn="ctr" fontAlgn="auto" hangingPunct="1">
                        <a:lnSpc>
                          <a:spcPct val="107000"/>
                        </a:lnSpc>
                        <a:spcBef>
                          <a:spcPts val="0"/>
                        </a:spcBef>
                        <a:spcAft>
                          <a:spcPts val="0"/>
                        </a:spcAft>
                      </a:pPr>
                      <a:r>
                        <a:rPr lang="en-GB" sz="1400">
                          <a:effectLst/>
                        </a:rPr>
                        <a:t>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120.0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120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514296775"/>
                  </a:ext>
                </a:extLst>
              </a:tr>
              <a:tr h="190500">
                <a:tc>
                  <a:txBody>
                    <a:bodyPr/>
                    <a:lstStyle/>
                    <a:p>
                      <a:pPr marL="0" marR="0" algn="ctr" fontAlgn="auto" hangingPunct="1">
                        <a:lnSpc>
                          <a:spcPct val="107000"/>
                        </a:lnSpc>
                        <a:spcBef>
                          <a:spcPts val="0"/>
                        </a:spcBef>
                        <a:spcAft>
                          <a:spcPts val="0"/>
                        </a:spcAft>
                      </a:pPr>
                      <a:r>
                        <a:rPr lang="en-GB" sz="1400">
                          <a:effectLst/>
                        </a:rPr>
                        <a:t>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110.0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130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156479505"/>
                  </a:ext>
                </a:extLst>
              </a:tr>
              <a:tr h="190500">
                <a:tc>
                  <a:txBody>
                    <a:bodyPr/>
                    <a:lstStyle/>
                    <a:p>
                      <a:pPr marL="0" marR="0" algn="ctr" fontAlgn="auto" hangingPunct="1">
                        <a:lnSpc>
                          <a:spcPct val="107000"/>
                        </a:lnSpc>
                        <a:spcBef>
                          <a:spcPts val="0"/>
                        </a:spcBef>
                        <a:spcAft>
                          <a:spcPts val="0"/>
                        </a:spcAft>
                      </a:pPr>
                      <a:r>
                        <a:rPr lang="en-GB" sz="1400">
                          <a:effectLst/>
                        </a:rPr>
                        <a:t>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135.0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140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88378487"/>
                  </a:ext>
                </a:extLst>
              </a:tr>
              <a:tr h="190500">
                <a:tc>
                  <a:txBody>
                    <a:bodyPr/>
                    <a:lstStyle/>
                    <a:p>
                      <a:pPr marL="0" marR="0" algn="ctr" fontAlgn="auto" hangingPunct="1">
                        <a:lnSpc>
                          <a:spcPct val="107000"/>
                        </a:lnSpc>
                        <a:spcBef>
                          <a:spcPts val="0"/>
                        </a:spcBef>
                        <a:spcAft>
                          <a:spcPts val="0"/>
                        </a:spcAft>
                      </a:pPr>
                      <a:r>
                        <a:rPr lang="en-GB" sz="1400">
                          <a:effectLst/>
                        </a:rPr>
                        <a:t>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155.0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150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577317817"/>
                  </a:ext>
                </a:extLst>
              </a:tr>
              <a:tr h="190500">
                <a:tc>
                  <a:txBody>
                    <a:bodyPr/>
                    <a:lstStyle/>
                    <a:p>
                      <a:pPr marL="0" marR="0" algn="ctr" fontAlgn="auto" hangingPunct="1">
                        <a:lnSpc>
                          <a:spcPct val="107000"/>
                        </a:lnSpc>
                        <a:spcBef>
                          <a:spcPts val="0"/>
                        </a:spcBef>
                        <a:spcAft>
                          <a:spcPts val="0"/>
                        </a:spcAft>
                      </a:pPr>
                      <a:r>
                        <a:rPr lang="en-GB" sz="1400">
                          <a:effectLst/>
                        </a:rPr>
                        <a:t>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160.0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160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108427865"/>
                  </a:ext>
                </a:extLst>
              </a:tr>
              <a:tr h="190500">
                <a:tc>
                  <a:txBody>
                    <a:bodyPr/>
                    <a:lstStyle/>
                    <a:p>
                      <a:pPr marL="0" marR="0" algn="ctr" fontAlgn="auto" hangingPunct="1">
                        <a:lnSpc>
                          <a:spcPct val="107000"/>
                        </a:lnSpc>
                        <a:spcBef>
                          <a:spcPts val="0"/>
                        </a:spcBef>
                        <a:spcAft>
                          <a:spcPts val="0"/>
                        </a:spcAft>
                      </a:pPr>
                      <a:r>
                        <a:rPr lang="en-GB" sz="1400">
                          <a:effectLst/>
                        </a:rPr>
                        <a:t>7</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180.0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dirty="0">
                          <a:effectLst/>
                        </a:rPr>
                        <a:t>170</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95867956"/>
                  </a:ext>
                </a:extLst>
              </a:tr>
            </a:tbl>
          </a:graphicData>
        </a:graphic>
      </p:graphicFrame>
      <p:sp>
        <p:nvSpPr>
          <p:cNvPr id="8" name="Rectangle 7">
            <a:extLst>
              <a:ext uri="{FF2B5EF4-FFF2-40B4-BE49-F238E27FC236}">
                <a16:creationId xmlns:a16="http://schemas.microsoft.com/office/drawing/2014/main" id="{1F9D5341-A379-4C8F-B02E-9D810ADD6F52}"/>
              </a:ext>
            </a:extLst>
          </p:cNvPr>
          <p:cNvSpPr/>
          <p:nvPr/>
        </p:nvSpPr>
        <p:spPr>
          <a:xfrm>
            <a:off x="2047842" y="2526602"/>
            <a:ext cx="2160240" cy="923330"/>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10.27 shows the results in a graphical way.</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9F29168-15A5-4CAE-8E02-F68C99E10B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05147" y="3449932"/>
            <a:ext cx="3733641" cy="2427340"/>
          </a:xfrm>
          <a:prstGeom prst="rect">
            <a:avLst/>
          </a:prstGeom>
          <a:noFill/>
        </p:spPr>
      </p:pic>
    </p:spTree>
    <p:extLst>
      <p:ext uri="{BB962C8B-B14F-4D97-AF65-F5344CB8AC3E}">
        <p14:creationId xmlns:p14="http://schemas.microsoft.com/office/powerpoint/2010/main" val="666630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698DB-3A96-4803-BAE0-CAA2F7DC53BA}"/>
              </a:ext>
            </a:extLst>
          </p:cNvPr>
          <p:cNvSpPr>
            <a:spLocks noGrp="1"/>
          </p:cNvSpPr>
          <p:nvPr>
            <p:ph type="ctrTitle"/>
          </p:nvPr>
        </p:nvSpPr>
        <p:spPr>
          <a:xfrm>
            <a:off x="500033" y="285728"/>
            <a:ext cx="8248429" cy="714380"/>
          </a:xfrm>
        </p:spPr>
        <p:txBody>
          <a:bodyPr/>
          <a:lstStyle/>
          <a:p>
            <a:r>
              <a:rPr lang="en-GB" dirty="0"/>
              <a:t>Introduction to time series analysis (2/2)</a:t>
            </a:r>
          </a:p>
        </p:txBody>
      </p:sp>
      <p:sp>
        <p:nvSpPr>
          <p:cNvPr id="3" name="Slide Number Placeholder 2">
            <a:extLst>
              <a:ext uri="{FF2B5EF4-FFF2-40B4-BE49-F238E27FC236}">
                <a16:creationId xmlns:a16="http://schemas.microsoft.com/office/drawing/2014/main" id="{D0F09C51-9134-4887-9258-C46C769037A1}"/>
              </a:ext>
            </a:extLst>
          </p:cNvPr>
          <p:cNvSpPr>
            <a:spLocks noGrp="1"/>
          </p:cNvSpPr>
          <p:nvPr>
            <p:ph type="sldNum" sz="quarter" idx="10"/>
          </p:nvPr>
        </p:nvSpPr>
        <p:spPr/>
        <p:txBody>
          <a:bodyPr/>
          <a:lstStyle/>
          <a:p>
            <a:pPr>
              <a:defRPr/>
            </a:pPr>
            <a:fld id="{8ED7645F-28E9-43F5-8DE8-F26D6BFC7DBB}" type="slidenum">
              <a:rPr lang="en-GB" smtClean="0"/>
              <a:pPr>
                <a:defRPr/>
              </a:pPr>
              <a:t>4</a:t>
            </a:fld>
            <a:endParaRPr lang="en-GB" dirty="0"/>
          </a:p>
        </p:txBody>
      </p:sp>
      <p:sp>
        <p:nvSpPr>
          <p:cNvPr id="4" name="Footer Placeholder 3">
            <a:extLst>
              <a:ext uri="{FF2B5EF4-FFF2-40B4-BE49-F238E27FC236}">
                <a16:creationId xmlns:a16="http://schemas.microsoft.com/office/drawing/2014/main" id="{C09CE9EB-3785-4295-A050-0F995CAF12DE}"/>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3F689FCA-F7C2-408A-A21C-C7A16848AA7E}"/>
              </a:ext>
            </a:extLst>
          </p:cNvPr>
          <p:cNvSpPr/>
          <p:nvPr/>
        </p:nvSpPr>
        <p:spPr>
          <a:xfrm>
            <a:off x="428624" y="1196752"/>
            <a:ext cx="8319839" cy="1477328"/>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So, how do we define a time series? A time series is a variable that is measured and recorded in equidistant units of time. A good example is inflation. We can record monthly inflation, quarterly inflation or annual inflation. All three data sets represent a time series. In other words, it does not matter what units of time we use, as long they are consistent and sequential. </a:t>
            </a:r>
            <a:endParaRPr lang="en-GB" dirty="0"/>
          </a:p>
        </p:txBody>
      </p:sp>
      <p:sp>
        <p:nvSpPr>
          <p:cNvPr id="6" name="Rectangle 5">
            <a:extLst>
              <a:ext uri="{FF2B5EF4-FFF2-40B4-BE49-F238E27FC236}">
                <a16:creationId xmlns:a16="http://schemas.microsoft.com/office/drawing/2014/main" id="{F47CCAC0-15F4-44ED-8C9F-3E15778D60C8}"/>
              </a:ext>
            </a:extLst>
          </p:cNvPr>
          <p:cNvSpPr/>
          <p:nvPr/>
        </p:nvSpPr>
        <p:spPr>
          <a:xfrm>
            <a:off x="477065" y="2698182"/>
            <a:ext cx="8271398" cy="1200329"/>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By consistent, we mean that we are not allowed to mix the units of time (daily with monthly data or minute with hourly data, for example). By sequential, we mean that we are not allowed to skip any data points and have zeros or empty values for any point in time. </a:t>
            </a:r>
            <a:endParaRPr lang="en-GB" dirty="0"/>
          </a:p>
        </p:txBody>
      </p:sp>
      <p:sp>
        <p:nvSpPr>
          <p:cNvPr id="7" name="Rectangle 6">
            <a:extLst>
              <a:ext uri="{FF2B5EF4-FFF2-40B4-BE49-F238E27FC236}">
                <a16:creationId xmlns:a16="http://schemas.microsoft.com/office/drawing/2014/main" id="{BAD18E95-D5D0-4427-BE1B-BD69C27B640F}"/>
              </a:ext>
            </a:extLst>
          </p:cNvPr>
          <p:cNvSpPr/>
          <p:nvPr/>
        </p:nvSpPr>
        <p:spPr>
          <a:xfrm>
            <a:off x="500033" y="4005064"/>
            <a:ext cx="8271397" cy="646331"/>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Should this happen, we need to estimate somehow the missing value by calculating the average of the two neighbouring values, or any other appropriate method.</a:t>
            </a:r>
            <a:endParaRPr lang="en-GB" dirty="0"/>
          </a:p>
        </p:txBody>
      </p:sp>
    </p:spTree>
    <p:extLst>
      <p:ext uri="{BB962C8B-B14F-4D97-AF65-F5344CB8AC3E}">
        <p14:creationId xmlns:p14="http://schemas.microsoft.com/office/powerpoint/2010/main" val="328643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A05646-25B2-4C25-9B67-01656B078575}"/>
              </a:ext>
            </a:extLst>
          </p:cNvPr>
          <p:cNvSpPr>
            <a:spLocks noGrp="1"/>
          </p:cNvSpPr>
          <p:nvPr>
            <p:ph type="sldNum" sz="quarter" idx="10"/>
          </p:nvPr>
        </p:nvSpPr>
        <p:spPr/>
        <p:txBody>
          <a:bodyPr/>
          <a:lstStyle/>
          <a:p>
            <a:pPr>
              <a:defRPr/>
            </a:pPr>
            <a:fld id="{8ED7645F-28E9-43F5-8DE8-F26D6BFC7DBB}" type="slidenum">
              <a:rPr lang="en-GB" smtClean="0"/>
              <a:pPr>
                <a:defRPr/>
              </a:pPr>
              <a:t>40</a:t>
            </a:fld>
            <a:endParaRPr lang="en-GB" dirty="0"/>
          </a:p>
        </p:txBody>
      </p:sp>
      <p:sp>
        <p:nvSpPr>
          <p:cNvPr id="4" name="Footer Placeholder 3">
            <a:extLst>
              <a:ext uri="{FF2B5EF4-FFF2-40B4-BE49-F238E27FC236}">
                <a16:creationId xmlns:a16="http://schemas.microsoft.com/office/drawing/2014/main" id="{FC522559-5E4F-4D60-92A5-8D00458D9F4C}"/>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5ABC701D-056E-480D-8224-930B89EBF64D}"/>
              </a:ext>
            </a:extLst>
          </p:cNvPr>
          <p:cNvSpPr>
            <a:spLocks noGrp="1"/>
          </p:cNvSpPr>
          <p:nvPr>
            <p:ph type="ctrTitle"/>
          </p:nvPr>
        </p:nvSpPr>
        <p:spPr>
          <a:xfrm>
            <a:off x="500063" y="285750"/>
            <a:ext cx="8176393" cy="714375"/>
          </a:xfrm>
          <a:noFill/>
        </p:spPr>
        <p:txBody>
          <a:bodyPr/>
          <a:lstStyle/>
          <a:p>
            <a:r>
              <a:rPr lang="en-GB" sz="2400" dirty="0"/>
              <a:t>Error measurements (7/7)</a:t>
            </a:r>
          </a:p>
        </p:txBody>
      </p:sp>
      <p:sp>
        <p:nvSpPr>
          <p:cNvPr id="2" name="Rectangle 1">
            <a:extLst>
              <a:ext uri="{FF2B5EF4-FFF2-40B4-BE49-F238E27FC236}">
                <a16:creationId xmlns:a16="http://schemas.microsoft.com/office/drawing/2014/main" id="{EAB03E2F-6077-4BD6-BEE3-3029228F552D}"/>
              </a:ext>
            </a:extLst>
          </p:cNvPr>
          <p:cNvSpPr/>
          <p:nvPr/>
        </p:nvSpPr>
        <p:spPr>
          <a:xfrm>
            <a:off x="2483768" y="2011500"/>
            <a:ext cx="1839369" cy="923330"/>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simple calculations of error values are: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4886227-A132-404A-8AC6-B9BA5528ADF3}"/>
              </a:ext>
            </a:extLst>
          </p:cNvPr>
          <p:cNvGraphicFramePr>
            <a:graphicFrameLocks noGrp="1"/>
          </p:cNvGraphicFramePr>
          <p:nvPr>
            <p:extLst>
              <p:ext uri="{D42A27DB-BD31-4B8C-83A1-F6EECF244321}">
                <p14:modId xmlns:p14="http://schemas.microsoft.com/office/powerpoint/2010/main" val="3187794931"/>
              </p:ext>
            </p:extLst>
          </p:nvPr>
        </p:nvGraphicFramePr>
        <p:xfrm>
          <a:off x="5219699" y="1268094"/>
          <a:ext cx="3495676" cy="2410143"/>
        </p:xfrm>
        <a:graphic>
          <a:graphicData uri="http://schemas.openxmlformats.org/drawingml/2006/table">
            <a:tbl>
              <a:tblPr firstRow="1" firstCol="1" bandRow="1">
                <a:tableStyleId>{5C22544A-7EE6-4342-B048-85BDC9FD1C3A}</a:tableStyleId>
              </a:tblPr>
              <a:tblGrid>
                <a:gridCol w="873919">
                  <a:extLst>
                    <a:ext uri="{9D8B030D-6E8A-4147-A177-3AD203B41FA5}">
                      <a16:colId xmlns:a16="http://schemas.microsoft.com/office/drawing/2014/main" val="2663451567"/>
                    </a:ext>
                  </a:extLst>
                </a:gridCol>
                <a:gridCol w="873919">
                  <a:extLst>
                    <a:ext uri="{9D8B030D-6E8A-4147-A177-3AD203B41FA5}">
                      <a16:colId xmlns:a16="http://schemas.microsoft.com/office/drawing/2014/main" val="2633156965"/>
                    </a:ext>
                  </a:extLst>
                </a:gridCol>
                <a:gridCol w="873919">
                  <a:extLst>
                    <a:ext uri="{9D8B030D-6E8A-4147-A177-3AD203B41FA5}">
                      <a16:colId xmlns:a16="http://schemas.microsoft.com/office/drawing/2014/main" val="1579962054"/>
                    </a:ext>
                  </a:extLst>
                </a:gridCol>
                <a:gridCol w="873919">
                  <a:extLst>
                    <a:ext uri="{9D8B030D-6E8A-4147-A177-3AD203B41FA5}">
                      <a16:colId xmlns:a16="http://schemas.microsoft.com/office/drawing/2014/main" val="3834662691"/>
                    </a:ext>
                  </a:extLst>
                </a:gridCol>
              </a:tblGrid>
              <a:tr h="190500">
                <a:tc>
                  <a:txBody>
                    <a:bodyPr/>
                    <a:lstStyle/>
                    <a:p>
                      <a:pPr marL="0" marR="0" algn="ctr" fontAlgn="auto" hangingPunct="1">
                        <a:lnSpc>
                          <a:spcPct val="107000"/>
                        </a:lnSpc>
                        <a:spcBef>
                          <a:spcPts val="0"/>
                        </a:spcBef>
                        <a:spcAft>
                          <a:spcPts val="0"/>
                        </a:spcAft>
                      </a:pPr>
                      <a:r>
                        <a:rPr lang="en-GB" sz="1400">
                          <a:effectLst/>
                        </a:rPr>
                        <a:t>Period</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Actual Y</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Forecast Ŷ</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Error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105262844"/>
                  </a:ext>
                </a:extLst>
              </a:tr>
              <a:tr h="190500">
                <a:tc>
                  <a:txBody>
                    <a:bodyPr/>
                    <a:lstStyle/>
                    <a:p>
                      <a:pPr marL="0" marR="0" algn="ctr" fontAlgn="auto" hangingPunct="1">
                        <a:lnSpc>
                          <a:spcPct val="107000"/>
                        </a:lnSpc>
                        <a:spcBef>
                          <a:spcPts val="0"/>
                        </a:spcBef>
                        <a:spcAft>
                          <a:spcPts val="0"/>
                        </a:spcAft>
                      </a:pPr>
                      <a:r>
                        <a:rPr lang="en-GB" sz="1400">
                          <a:effectLst/>
                        </a:rPr>
                        <a:t>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130.0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110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20.0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26913822"/>
                  </a:ext>
                </a:extLst>
              </a:tr>
              <a:tr h="190500">
                <a:tc>
                  <a:txBody>
                    <a:bodyPr/>
                    <a:lstStyle/>
                    <a:p>
                      <a:pPr marL="0" marR="0" algn="ctr" fontAlgn="auto" hangingPunct="1">
                        <a:lnSpc>
                          <a:spcPct val="107000"/>
                        </a:lnSpc>
                        <a:spcBef>
                          <a:spcPts val="0"/>
                        </a:spcBef>
                        <a:spcAft>
                          <a:spcPts val="0"/>
                        </a:spcAft>
                      </a:pPr>
                      <a:r>
                        <a:rPr lang="en-GB" sz="1400">
                          <a:effectLst/>
                        </a:rPr>
                        <a:t>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120.0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120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227433221"/>
                  </a:ext>
                </a:extLst>
              </a:tr>
              <a:tr h="190500">
                <a:tc>
                  <a:txBody>
                    <a:bodyPr/>
                    <a:lstStyle/>
                    <a:p>
                      <a:pPr marL="0" marR="0" algn="ctr" fontAlgn="auto" hangingPunct="1">
                        <a:lnSpc>
                          <a:spcPct val="107000"/>
                        </a:lnSpc>
                        <a:spcBef>
                          <a:spcPts val="0"/>
                        </a:spcBef>
                        <a:spcAft>
                          <a:spcPts val="0"/>
                        </a:spcAft>
                      </a:pPr>
                      <a:r>
                        <a:rPr lang="en-GB" sz="1400">
                          <a:effectLst/>
                        </a:rPr>
                        <a:t>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110.0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130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-20.0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807896783"/>
                  </a:ext>
                </a:extLst>
              </a:tr>
              <a:tr h="190500">
                <a:tc>
                  <a:txBody>
                    <a:bodyPr/>
                    <a:lstStyle/>
                    <a:p>
                      <a:pPr marL="0" marR="0" algn="ctr" fontAlgn="auto" hangingPunct="1">
                        <a:lnSpc>
                          <a:spcPct val="107000"/>
                        </a:lnSpc>
                        <a:spcBef>
                          <a:spcPts val="0"/>
                        </a:spcBef>
                        <a:spcAft>
                          <a:spcPts val="0"/>
                        </a:spcAft>
                      </a:pPr>
                      <a:r>
                        <a:rPr lang="en-GB" sz="1400">
                          <a:effectLst/>
                        </a:rPr>
                        <a:t>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135.0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140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-5.0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917056427"/>
                  </a:ext>
                </a:extLst>
              </a:tr>
              <a:tr h="190500">
                <a:tc>
                  <a:txBody>
                    <a:bodyPr/>
                    <a:lstStyle/>
                    <a:p>
                      <a:pPr marL="0" marR="0" algn="ctr" fontAlgn="auto" hangingPunct="1">
                        <a:lnSpc>
                          <a:spcPct val="107000"/>
                        </a:lnSpc>
                        <a:spcBef>
                          <a:spcPts val="0"/>
                        </a:spcBef>
                        <a:spcAft>
                          <a:spcPts val="0"/>
                        </a:spcAft>
                      </a:pPr>
                      <a:r>
                        <a:rPr lang="en-GB" sz="1400">
                          <a:effectLst/>
                        </a:rPr>
                        <a:t>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155.0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150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5.0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60877461"/>
                  </a:ext>
                </a:extLst>
              </a:tr>
              <a:tr h="190500">
                <a:tc>
                  <a:txBody>
                    <a:bodyPr/>
                    <a:lstStyle/>
                    <a:p>
                      <a:pPr marL="0" marR="0" algn="ctr" fontAlgn="auto" hangingPunct="1">
                        <a:lnSpc>
                          <a:spcPct val="107000"/>
                        </a:lnSpc>
                        <a:spcBef>
                          <a:spcPts val="0"/>
                        </a:spcBef>
                        <a:spcAft>
                          <a:spcPts val="0"/>
                        </a:spcAft>
                      </a:pPr>
                      <a:r>
                        <a:rPr lang="en-GB" sz="1400">
                          <a:effectLst/>
                        </a:rPr>
                        <a:t>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160.0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160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619508796"/>
                  </a:ext>
                </a:extLst>
              </a:tr>
              <a:tr h="190500">
                <a:tc>
                  <a:txBody>
                    <a:bodyPr/>
                    <a:lstStyle/>
                    <a:p>
                      <a:pPr marL="0" marR="0" algn="ctr" fontAlgn="auto" hangingPunct="1">
                        <a:lnSpc>
                          <a:spcPct val="107000"/>
                        </a:lnSpc>
                        <a:spcBef>
                          <a:spcPts val="0"/>
                        </a:spcBef>
                        <a:spcAft>
                          <a:spcPts val="0"/>
                        </a:spcAft>
                      </a:pPr>
                      <a:r>
                        <a:rPr lang="en-GB" sz="1400">
                          <a:effectLst/>
                        </a:rPr>
                        <a:t>7</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180.0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170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913191537"/>
                  </a:ext>
                </a:extLst>
              </a:tr>
              <a:tr h="190500">
                <a:tc>
                  <a:txBody>
                    <a:bodyPr/>
                    <a:lstStyle/>
                    <a:p>
                      <a:pPr marL="0" marR="0" algn="ctr" fontAlgn="auto" hangingPunct="1">
                        <a:lnSpc>
                          <a:spcPct val="107000"/>
                        </a:lnSpc>
                        <a:spcBef>
                          <a:spcPts val="0"/>
                        </a:spcBef>
                        <a:spcAft>
                          <a:spcPts val="0"/>
                        </a:spcAft>
                      </a:pPr>
                      <a:r>
                        <a:rPr lang="en-GB" sz="1400">
                          <a:effectLst/>
                        </a:rPr>
                        <a:t>Sum</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990.0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980.0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584969778"/>
                  </a:ext>
                </a:extLst>
              </a:tr>
              <a:tr h="190500">
                <a:tc>
                  <a:txBody>
                    <a:bodyPr/>
                    <a:lstStyle/>
                    <a:p>
                      <a:pPr marL="0" marR="0" algn="ctr" fontAlgn="auto" hangingPunct="1">
                        <a:lnSpc>
                          <a:spcPct val="107000"/>
                        </a:lnSpc>
                        <a:spcBef>
                          <a:spcPts val="0"/>
                        </a:spcBef>
                        <a:spcAft>
                          <a:spcPts val="0"/>
                        </a:spcAft>
                      </a:pPr>
                      <a:r>
                        <a:rPr lang="en-GB" sz="1400">
                          <a:effectLst/>
                        </a:rPr>
                        <a:t>Average</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141.4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a:effectLst/>
                        </a:rPr>
                        <a:t>140.0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fontAlgn="auto" hangingPunct="1">
                        <a:lnSpc>
                          <a:spcPct val="107000"/>
                        </a:lnSpc>
                        <a:spcBef>
                          <a:spcPts val="0"/>
                        </a:spcBef>
                        <a:spcAft>
                          <a:spcPts val="0"/>
                        </a:spcAft>
                      </a:pPr>
                      <a:r>
                        <a:rPr lang="en-GB" sz="1400" dirty="0">
                          <a:effectLst/>
                        </a:rPr>
                        <a:t>1.4</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420306804"/>
                  </a:ext>
                </a:extLst>
              </a:tr>
            </a:tbl>
          </a:graphicData>
        </a:graphic>
      </p:graphicFrame>
      <p:sp>
        <p:nvSpPr>
          <p:cNvPr id="7" name="Rectangle 6">
            <a:extLst>
              <a:ext uri="{FF2B5EF4-FFF2-40B4-BE49-F238E27FC236}">
                <a16:creationId xmlns:a16="http://schemas.microsoft.com/office/drawing/2014/main" id="{D0BE0594-0832-4B6F-AA41-769B5B6AAE9D}"/>
              </a:ext>
            </a:extLst>
          </p:cNvPr>
          <p:cNvSpPr/>
          <p:nvPr/>
        </p:nvSpPr>
        <p:spPr>
          <a:xfrm>
            <a:off x="1849194" y="3678237"/>
            <a:ext cx="1725024" cy="369332"/>
          </a:xfrm>
          <a:prstGeom prst="rect">
            <a:avLst/>
          </a:prstGeom>
        </p:spPr>
        <p:txBody>
          <a:bodyPr wrap="non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From table 10.6:</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0A1A5B7-6CA4-4537-B73C-3A7252DA95ED}"/>
              </a:ext>
            </a:extLst>
          </p:cNvPr>
          <p:cNvPicPr>
            <a:picLocks noChangeAspect="1"/>
          </p:cNvPicPr>
          <p:nvPr/>
        </p:nvPicPr>
        <p:blipFill>
          <a:blip r:embed="rId2"/>
          <a:stretch>
            <a:fillRect/>
          </a:stretch>
        </p:blipFill>
        <p:spPr>
          <a:xfrm>
            <a:off x="1807961" y="4121904"/>
            <a:ext cx="3771429" cy="1580952"/>
          </a:xfrm>
          <a:prstGeom prst="rect">
            <a:avLst/>
          </a:prstGeom>
        </p:spPr>
      </p:pic>
    </p:spTree>
    <p:extLst>
      <p:ext uri="{BB962C8B-B14F-4D97-AF65-F5344CB8AC3E}">
        <p14:creationId xmlns:p14="http://schemas.microsoft.com/office/powerpoint/2010/main" val="1101529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A05646-25B2-4C25-9B67-01656B078575}"/>
              </a:ext>
            </a:extLst>
          </p:cNvPr>
          <p:cNvSpPr>
            <a:spLocks noGrp="1"/>
          </p:cNvSpPr>
          <p:nvPr>
            <p:ph type="sldNum" sz="quarter" idx="10"/>
          </p:nvPr>
        </p:nvSpPr>
        <p:spPr/>
        <p:txBody>
          <a:bodyPr/>
          <a:lstStyle/>
          <a:p>
            <a:pPr>
              <a:defRPr/>
            </a:pPr>
            <a:fld id="{8ED7645F-28E9-43F5-8DE8-F26D6BFC7DBB}" type="slidenum">
              <a:rPr lang="en-GB" smtClean="0"/>
              <a:pPr>
                <a:defRPr/>
              </a:pPr>
              <a:t>41</a:t>
            </a:fld>
            <a:endParaRPr lang="en-GB" dirty="0"/>
          </a:p>
        </p:txBody>
      </p:sp>
      <p:sp>
        <p:nvSpPr>
          <p:cNvPr id="4" name="Footer Placeholder 3">
            <a:extLst>
              <a:ext uri="{FF2B5EF4-FFF2-40B4-BE49-F238E27FC236}">
                <a16:creationId xmlns:a16="http://schemas.microsoft.com/office/drawing/2014/main" id="{FC522559-5E4F-4D60-92A5-8D00458D9F4C}"/>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5ABC701D-056E-480D-8224-930B89EBF64D}"/>
              </a:ext>
            </a:extLst>
          </p:cNvPr>
          <p:cNvSpPr>
            <a:spLocks noGrp="1"/>
          </p:cNvSpPr>
          <p:nvPr>
            <p:ph type="ctrTitle"/>
          </p:nvPr>
        </p:nvSpPr>
        <p:spPr>
          <a:xfrm>
            <a:off x="500063" y="285750"/>
            <a:ext cx="8176393" cy="714375"/>
          </a:xfrm>
          <a:noFill/>
        </p:spPr>
        <p:txBody>
          <a:bodyPr/>
          <a:lstStyle/>
          <a:p>
            <a:r>
              <a:rPr lang="en-GB" sz="2400" dirty="0"/>
              <a:t>Error measurements - Excel</a:t>
            </a:r>
          </a:p>
        </p:txBody>
      </p:sp>
      <p:sp>
        <p:nvSpPr>
          <p:cNvPr id="2" name="Rectangle 1">
            <a:extLst>
              <a:ext uri="{FF2B5EF4-FFF2-40B4-BE49-F238E27FC236}">
                <a16:creationId xmlns:a16="http://schemas.microsoft.com/office/drawing/2014/main" id="{0610F3C0-5976-4B8D-BB58-8894633E0109}"/>
              </a:ext>
            </a:extLst>
          </p:cNvPr>
          <p:cNvSpPr/>
          <p:nvPr/>
        </p:nvSpPr>
        <p:spPr>
          <a:xfrm>
            <a:off x="500063" y="1340768"/>
            <a:ext cx="4572000" cy="646331"/>
          </a:xfrm>
          <a:prstGeom prst="rect">
            <a:avLst/>
          </a:prstGeom>
        </p:spPr>
        <p:txBody>
          <a:bodyPr>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10.28 shows an example of how to calculate forecasting errors in Excel.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133517C-531E-4B9F-9E62-0AE1A42A71A1}"/>
              </a:ext>
            </a:extLst>
          </p:cNvPr>
          <p:cNvPicPr/>
          <p:nvPr/>
        </p:nvPicPr>
        <p:blipFill>
          <a:blip r:embed="rId2"/>
          <a:stretch>
            <a:fillRect/>
          </a:stretch>
        </p:blipFill>
        <p:spPr>
          <a:xfrm>
            <a:off x="2411760" y="2276872"/>
            <a:ext cx="4239344" cy="3168744"/>
          </a:xfrm>
          <a:prstGeom prst="rect">
            <a:avLst/>
          </a:prstGeom>
        </p:spPr>
      </p:pic>
    </p:spTree>
    <p:extLst>
      <p:ext uri="{BB962C8B-B14F-4D97-AF65-F5344CB8AC3E}">
        <p14:creationId xmlns:p14="http://schemas.microsoft.com/office/powerpoint/2010/main" val="3767950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A05646-25B2-4C25-9B67-01656B078575}"/>
              </a:ext>
            </a:extLst>
          </p:cNvPr>
          <p:cNvSpPr>
            <a:spLocks noGrp="1"/>
          </p:cNvSpPr>
          <p:nvPr>
            <p:ph type="sldNum" sz="quarter" idx="10"/>
          </p:nvPr>
        </p:nvSpPr>
        <p:spPr/>
        <p:txBody>
          <a:bodyPr/>
          <a:lstStyle/>
          <a:p>
            <a:pPr>
              <a:defRPr/>
            </a:pPr>
            <a:fld id="{8ED7645F-28E9-43F5-8DE8-F26D6BFC7DBB}" type="slidenum">
              <a:rPr lang="en-GB" smtClean="0"/>
              <a:pPr>
                <a:defRPr/>
              </a:pPr>
              <a:t>42</a:t>
            </a:fld>
            <a:endParaRPr lang="en-GB" dirty="0"/>
          </a:p>
        </p:txBody>
      </p:sp>
      <p:sp>
        <p:nvSpPr>
          <p:cNvPr id="4" name="Footer Placeholder 3">
            <a:extLst>
              <a:ext uri="{FF2B5EF4-FFF2-40B4-BE49-F238E27FC236}">
                <a16:creationId xmlns:a16="http://schemas.microsoft.com/office/drawing/2014/main" id="{FC522559-5E4F-4D60-92A5-8D00458D9F4C}"/>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5ABC701D-056E-480D-8224-930B89EBF64D}"/>
              </a:ext>
            </a:extLst>
          </p:cNvPr>
          <p:cNvSpPr>
            <a:spLocks noGrp="1"/>
          </p:cNvSpPr>
          <p:nvPr>
            <p:ph type="ctrTitle"/>
          </p:nvPr>
        </p:nvSpPr>
        <p:spPr>
          <a:xfrm>
            <a:off x="500063" y="285750"/>
            <a:ext cx="8176393" cy="714375"/>
          </a:xfrm>
          <a:noFill/>
        </p:spPr>
        <p:txBody>
          <a:bodyPr/>
          <a:lstStyle/>
          <a:p>
            <a:r>
              <a:rPr lang="en-GB" sz="2400" dirty="0"/>
              <a:t>Error measurements - SPSS</a:t>
            </a:r>
          </a:p>
        </p:txBody>
      </p:sp>
      <p:sp>
        <p:nvSpPr>
          <p:cNvPr id="7" name="Rectangle 6">
            <a:extLst>
              <a:ext uri="{FF2B5EF4-FFF2-40B4-BE49-F238E27FC236}">
                <a16:creationId xmlns:a16="http://schemas.microsoft.com/office/drawing/2014/main" id="{0BA52208-C1DB-4025-BDCA-091CACC64CAE}"/>
              </a:ext>
            </a:extLst>
          </p:cNvPr>
          <p:cNvSpPr/>
          <p:nvPr/>
        </p:nvSpPr>
        <p:spPr>
          <a:xfrm>
            <a:off x="2302259" y="2200909"/>
            <a:ext cx="4572000" cy="1477328"/>
          </a:xfrm>
          <a:prstGeom prst="rect">
            <a:avLst/>
          </a:prstGeom>
          <a:solidFill>
            <a:schemeClr val="accent3">
              <a:lumMod val="20000"/>
              <a:lumOff val="80000"/>
            </a:schemeClr>
          </a:solidFill>
        </p:spPr>
        <p:txBody>
          <a:bodyPr>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SPSS does not provide errors without the context of the method for which the errors are used. We will, therefore, show how the errors and error statistics are executed in SPSS as we cover different methods.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3970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FE06-F8D2-4559-BED0-777674DB6F6A}"/>
              </a:ext>
            </a:extLst>
          </p:cNvPr>
          <p:cNvSpPr>
            <a:spLocks noGrp="1"/>
          </p:cNvSpPr>
          <p:nvPr>
            <p:ph type="ctrTitle"/>
          </p:nvPr>
        </p:nvSpPr>
        <p:spPr>
          <a:xfrm>
            <a:off x="500034" y="285728"/>
            <a:ext cx="8176422" cy="714380"/>
          </a:xfrm>
        </p:spPr>
        <p:txBody>
          <a:bodyPr/>
          <a:lstStyle/>
          <a:p>
            <a:r>
              <a:rPr lang="en-GB" dirty="0"/>
              <a:t>Types of error statistics (1/2)</a:t>
            </a:r>
          </a:p>
        </p:txBody>
      </p:sp>
      <p:sp>
        <p:nvSpPr>
          <p:cNvPr id="3" name="Slide Number Placeholder 2">
            <a:extLst>
              <a:ext uri="{FF2B5EF4-FFF2-40B4-BE49-F238E27FC236}">
                <a16:creationId xmlns:a16="http://schemas.microsoft.com/office/drawing/2014/main" id="{0B4CDAB7-FFB7-4DE6-AF95-D11B059972D3}"/>
              </a:ext>
            </a:extLst>
          </p:cNvPr>
          <p:cNvSpPr>
            <a:spLocks noGrp="1"/>
          </p:cNvSpPr>
          <p:nvPr>
            <p:ph type="sldNum" sz="quarter" idx="10"/>
          </p:nvPr>
        </p:nvSpPr>
        <p:spPr/>
        <p:txBody>
          <a:bodyPr/>
          <a:lstStyle/>
          <a:p>
            <a:pPr>
              <a:defRPr/>
            </a:pPr>
            <a:fld id="{8ED7645F-28E9-43F5-8DE8-F26D6BFC7DBB}" type="slidenum">
              <a:rPr lang="en-GB" smtClean="0"/>
              <a:pPr>
                <a:defRPr/>
              </a:pPr>
              <a:t>43</a:t>
            </a:fld>
            <a:endParaRPr lang="en-GB" dirty="0"/>
          </a:p>
        </p:txBody>
      </p:sp>
      <p:sp>
        <p:nvSpPr>
          <p:cNvPr id="4" name="Footer Placeholder 3">
            <a:extLst>
              <a:ext uri="{FF2B5EF4-FFF2-40B4-BE49-F238E27FC236}">
                <a16:creationId xmlns:a16="http://schemas.microsoft.com/office/drawing/2014/main" id="{B0D134C7-24FA-48BE-A5BE-CBB9529FC44F}"/>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59A261B5-F798-49E4-A344-E561AEE9FCC6}"/>
              </a:ext>
            </a:extLst>
          </p:cNvPr>
          <p:cNvSpPr/>
          <p:nvPr/>
        </p:nvSpPr>
        <p:spPr>
          <a:xfrm>
            <a:off x="500034" y="1340768"/>
            <a:ext cx="8176422" cy="646331"/>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A variety of </a:t>
            </a:r>
            <a:r>
              <a:rPr lang="en-GB" b="1" dirty="0">
                <a:latin typeface="Calibri" panose="020F0502020204030204" pitchFamily="34" charset="0"/>
                <a:ea typeface="Times New Roman" panose="02020603050405020304" pitchFamily="18" charset="0"/>
                <a:cs typeface="Times New Roman" panose="02020603050405020304" pitchFamily="18" charset="0"/>
              </a:rPr>
              <a:t>error measurements</a:t>
            </a:r>
            <a:r>
              <a:rPr lang="en-GB" dirty="0">
                <a:latin typeface="Calibri" panose="020F0502020204030204" pitchFamily="34" charset="0"/>
                <a:ea typeface="Times New Roman" panose="02020603050405020304" pitchFamily="18" charset="0"/>
                <a:cs typeface="Times New Roman" panose="02020603050405020304" pitchFamily="18" charset="0"/>
              </a:rPr>
              <a:t>, or </a:t>
            </a:r>
            <a:r>
              <a:rPr lang="en-GB" b="1" dirty="0">
                <a:latin typeface="Calibri" panose="020F0502020204030204" pitchFamily="34" charset="0"/>
                <a:ea typeface="Times New Roman" panose="02020603050405020304" pitchFamily="18" charset="0"/>
                <a:cs typeface="Times New Roman" panose="02020603050405020304" pitchFamily="18" charset="0"/>
              </a:rPr>
              <a:t>error statistics</a:t>
            </a:r>
            <a:r>
              <a:rPr lang="en-GB" dirty="0">
                <a:latin typeface="Calibri" panose="020F0502020204030204" pitchFamily="34" charset="0"/>
                <a:ea typeface="Times New Roman" panose="02020603050405020304" pitchFamily="18" charset="0"/>
                <a:cs typeface="Times New Roman" panose="02020603050405020304" pitchFamily="18" charset="0"/>
              </a:rPr>
              <a:t>, can be used to assess how good the forecasts are. </a:t>
            </a:r>
          </a:p>
        </p:txBody>
      </p:sp>
      <p:sp>
        <p:nvSpPr>
          <p:cNvPr id="6" name="Rectangle 5">
            <a:extLst>
              <a:ext uri="{FF2B5EF4-FFF2-40B4-BE49-F238E27FC236}">
                <a16:creationId xmlns:a16="http://schemas.microsoft.com/office/drawing/2014/main" id="{748A9AAF-BA38-46FF-86F0-947296B932F2}"/>
              </a:ext>
            </a:extLst>
          </p:cNvPr>
          <p:cNvSpPr/>
          <p:nvPr/>
        </p:nvSpPr>
        <p:spPr>
          <a:xfrm>
            <a:off x="611560" y="2486033"/>
            <a:ext cx="7704856" cy="2585323"/>
          </a:xfrm>
          <a:prstGeom prst="rect">
            <a:avLst/>
          </a:prstGeom>
          <a:solidFill>
            <a:schemeClr val="accent3">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six most commonly used error statistics are:</a:t>
            </a: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Mean error (ME)</a:t>
            </a:r>
          </a:p>
          <a:p>
            <a:pPr marL="342900" indent="-342900">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Mean absolute error (sometimes called the mean absolute deviation and abbreviated as MAD)</a:t>
            </a:r>
          </a:p>
          <a:p>
            <a:pPr marL="342900" indent="-342900">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Means square error (MSE)</a:t>
            </a:r>
          </a:p>
          <a:p>
            <a:pPr marL="342900" indent="-342900">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Root mean square error (RMS)</a:t>
            </a:r>
          </a:p>
          <a:p>
            <a:pPr marL="342900" indent="-342900">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Mean percentage error (MPE)</a:t>
            </a:r>
          </a:p>
          <a:p>
            <a:pPr marL="342900" indent="-342900">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Mean absolute percentage error (MAPE). </a:t>
            </a:r>
            <a:endParaRPr lang="en-GB" dirty="0"/>
          </a:p>
        </p:txBody>
      </p:sp>
    </p:spTree>
    <p:extLst>
      <p:ext uri="{BB962C8B-B14F-4D97-AF65-F5344CB8AC3E}">
        <p14:creationId xmlns:p14="http://schemas.microsoft.com/office/powerpoint/2010/main" val="3047931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FE06-F8D2-4559-BED0-777674DB6F6A}"/>
              </a:ext>
            </a:extLst>
          </p:cNvPr>
          <p:cNvSpPr>
            <a:spLocks noGrp="1"/>
          </p:cNvSpPr>
          <p:nvPr>
            <p:ph type="ctrTitle"/>
          </p:nvPr>
        </p:nvSpPr>
        <p:spPr>
          <a:xfrm>
            <a:off x="500034" y="285728"/>
            <a:ext cx="8176422" cy="714380"/>
          </a:xfrm>
        </p:spPr>
        <p:txBody>
          <a:bodyPr/>
          <a:lstStyle/>
          <a:p>
            <a:r>
              <a:rPr lang="en-GB" dirty="0"/>
              <a:t>Types of error statistics (2/2)</a:t>
            </a:r>
          </a:p>
        </p:txBody>
      </p:sp>
      <p:sp>
        <p:nvSpPr>
          <p:cNvPr id="3" name="Slide Number Placeholder 2">
            <a:extLst>
              <a:ext uri="{FF2B5EF4-FFF2-40B4-BE49-F238E27FC236}">
                <a16:creationId xmlns:a16="http://schemas.microsoft.com/office/drawing/2014/main" id="{0B4CDAB7-FFB7-4DE6-AF95-D11B059972D3}"/>
              </a:ext>
            </a:extLst>
          </p:cNvPr>
          <p:cNvSpPr>
            <a:spLocks noGrp="1"/>
          </p:cNvSpPr>
          <p:nvPr>
            <p:ph type="sldNum" sz="quarter" idx="10"/>
          </p:nvPr>
        </p:nvSpPr>
        <p:spPr/>
        <p:txBody>
          <a:bodyPr/>
          <a:lstStyle/>
          <a:p>
            <a:pPr>
              <a:defRPr/>
            </a:pPr>
            <a:fld id="{8ED7645F-28E9-43F5-8DE8-F26D6BFC7DBB}" type="slidenum">
              <a:rPr lang="en-GB" smtClean="0"/>
              <a:pPr>
                <a:defRPr/>
              </a:pPr>
              <a:t>44</a:t>
            </a:fld>
            <a:endParaRPr lang="en-GB" dirty="0"/>
          </a:p>
        </p:txBody>
      </p:sp>
      <p:sp>
        <p:nvSpPr>
          <p:cNvPr id="4" name="Footer Placeholder 3">
            <a:extLst>
              <a:ext uri="{FF2B5EF4-FFF2-40B4-BE49-F238E27FC236}">
                <a16:creationId xmlns:a16="http://schemas.microsoft.com/office/drawing/2014/main" id="{B0D134C7-24FA-48BE-A5BE-CBB9529FC44F}"/>
              </a:ext>
            </a:extLst>
          </p:cNvPr>
          <p:cNvSpPr>
            <a:spLocks noGrp="1"/>
          </p:cNvSpPr>
          <p:nvPr>
            <p:ph type="ftr" sz="quarter" idx="11"/>
          </p:nvPr>
        </p:nvSpPr>
        <p:spPr/>
        <p:txBody>
          <a:bodyPr/>
          <a:lstStyle/>
          <a:p>
            <a:pPr>
              <a:defRPr/>
            </a:pPr>
            <a:r>
              <a:rPr lang="en-GB"/>
              <a:t>Glyn Davis &amp; Branko Pecar</a:t>
            </a:r>
            <a:endParaRPr lang="en-GB" b="0"/>
          </a:p>
        </p:txBody>
      </p:sp>
      <p:sp>
        <p:nvSpPr>
          <p:cNvPr id="9" name="Rectangle 8">
            <a:extLst>
              <a:ext uri="{FF2B5EF4-FFF2-40B4-BE49-F238E27FC236}">
                <a16:creationId xmlns:a16="http://schemas.microsoft.com/office/drawing/2014/main" id="{EC0231B4-CAB0-4533-8099-E1A66C5B6A01}"/>
              </a:ext>
            </a:extLst>
          </p:cNvPr>
          <p:cNvSpPr/>
          <p:nvPr/>
        </p:nvSpPr>
        <p:spPr>
          <a:xfrm>
            <a:off x="7019916" y="1757794"/>
            <a:ext cx="1909772" cy="3693319"/>
          </a:xfrm>
          <a:prstGeom prst="rect">
            <a:avLst/>
          </a:prstGeom>
          <a:solidFill>
            <a:schemeClr val="accent3">
              <a:lumMod val="20000"/>
              <a:lumOff val="80000"/>
            </a:schemeClr>
          </a:solidFill>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Where, A</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 represents the actual values in the time series y</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 F</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 represents the forecasts, or </a:t>
            </a:r>
            <a:r>
              <a:rPr lang="en-GB" dirty="0">
                <a:latin typeface="Calibri" panose="020F0502020204030204" pitchFamily="34" charset="0"/>
                <a:ea typeface="Times New Roman" panose="02020603050405020304" pitchFamily="18" charset="0"/>
                <a:cs typeface="Calibri" panose="020F0502020204030204" pitchFamily="34" charset="0"/>
              </a:rPr>
              <a:t>ŷ</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 and e</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 are the errors. </a:t>
            </a:r>
          </a:p>
          <a:p>
            <a:pPr marL="0" marR="0"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For the number of errors taken into account, we used a symbol of 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49F2D0-0913-4F11-94BE-19F72560E4DA}"/>
              </a:ext>
            </a:extLst>
          </p:cNvPr>
          <p:cNvPicPr>
            <a:picLocks noChangeAspect="1"/>
          </p:cNvPicPr>
          <p:nvPr/>
        </p:nvPicPr>
        <p:blipFill>
          <a:blip r:embed="rId2"/>
          <a:stretch>
            <a:fillRect/>
          </a:stretch>
        </p:blipFill>
        <p:spPr>
          <a:xfrm>
            <a:off x="246854" y="1412776"/>
            <a:ext cx="6747347" cy="4038337"/>
          </a:xfrm>
          <a:prstGeom prst="rect">
            <a:avLst/>
          </a:prstGeom>
        </p:spPr>
      </p:pic>
    </p:spTree>
    <p:extLst>
      <p:ext uri="{BB962C8B-B14F-4D97-AF65-F5344CB8AC3E}">
        <p14:creationId xmlns:p14="http://schemas.microsoft.com/office/powerpoint/2010/main" val="1808072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FE06-F8D2-4559-BED0-777674DB6F6A}"/>
              </a:ext>
            </a:extLst>
          </p:cNvPr>
          <p:cNvSpPr>
            <a:spLocks noGrp="1"/>
          </p:cNvSpPr>
          <p:nvPr>
            <p:ph type="ctrTitle"/>
          </p:nvPr>
        </p:nvSpPr>
        <p:spPr>
          <a:xfrm>
            <a:off x="500034" y="285728"/>
            <a:ext cx="8176422" cy="714380"/>
          </a:xfrm>
        </p:spPr>
        <p:txBody>
          <a:bodyPr/>
          <a:lstStyle/>
          <a:p>
            <a:r>
              <a:rPr lang="en-GB" dirty="0"/>
              <a:t>Types of error statistics – Excel (1/4)</a:t>
            </a:r>
          </a:p>
        </p:txBody>
      </p:sp>
      <p:sp>
        <p:nvSpPr>
          <p:cNvPr id="3" name="Slide Number Placeholder 2">
            <a:extLst>
              <a:ext uri="{FF2B5EF4-FFF2-40B4-BE49-F238E27FC236}">
                <a16:creationId xmlns:a16="http://schemas.microsoft.com/office/drawing/2014/main" id="{0B4CDAB7-FFB7-4DE6-AF95-D11B059972D3}"/>
              </a:ext>
            </a:extLst>
          </p:cNvPr>
          <p:cNvSpPr>
            <a:spLocks noGrp="1"/>
          </p:cNvSpPr>
          <p:nvPr>
            <p:ph type="sldNum" sz="quarter" idx="10"/>
          </p:nvPr>
        </p:nvSpPr>
        <p:spPr/>
        <p:txBody>
          <a:bodyPr/>
          <a:lstStyle/>
          <a:p>
            <a:pPr>
              <a:defRPr/>
            </a:pPr>
            <a:fld id="{8ED7645F-28E9-43F5-8DE8-F26D6BFC7DBB}" type="slidenum">
              <a:rPr lang="en-GB" smtClean="0"/>
              <a:pPr>
                <a:defRPr/>
              </a:pPr>
              <a:t>45</a:t>
            </a:fld>
            <a:endParaRPr lang="en-GB" dirty="0"/>
          </a:p>
        </p:txBody>
      </p:sp>
      <p:sp>
        <p:nvSpPr>
          <p:cNvPr id="4" name="Footer Placeholder 3">
            <a:extLst>
              <a:ext uri="{FF2B5EF4-FFF2-40B4-BE49-F238E27FC236}">
                <a16:creationId xmlns:a16="http://schemas.microsoft.com/office/drawing/2014/main" id="{B0D134C7-24FA-48BE-A5BE-CBB9529FC44F}"/>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DFC147ED-3C50-4A02-8C0F-9A3F9682D71C}"/>
              </a:ext>
            </a:extLst>
          </p:cNvPr>
          <p:cNvSpPr/>
          <p:nvPr/>
        </p:nvSpPr>
        <p:spPr>
          <a:xfrm>
            <a:off x="553051" y="1268760"/>
            <a:ext cx="1460272" cy="369332"/>
          </a:xfrm>
          <a:prstGeom prst="rect">
            <a:avLst/>
          </a:prstGeom>
        </p:spPr>
        <p:txBody>
          <a:bodyPr wrap="none">
            <a:spAutoFit/>
          </a:bodyPr>
          <a:lstStyle/>
          <a:p>
            <a:pPr marL="0" marR="0" algn="just" hangingPunct="0">
              <a:spcBef>
                <a:spcPts val="0"/>
              </a:spcBef>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Example 10.9</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B94434B-5F5A-425A-9106-F2E5D2F6CD67}"/>
              </a:ext>
            </a:extLst>
          </p:cNvPr>
          <p:cNvSpPr/>
          <p:nvPr/>
        </p:nvSpPr>
        <p:spPr>
          <a:xfrm>
            <a:off x="745676" y="1922212"/>
            <a:ext cx="1954116" cy="2862322"/>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Using the same example as in 10.3 and 10.8, we’ll skip the manual calculations and show how to do these calculations in Excel. Figure 10.29 shows the calculations.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DB9AA77-4018-44CF-9B17-E19C74FB174E}"/>
              </a:ext>
            </a:extLst>
          </p:cNvPr>
          <p:cNvPicPr/>
          <p:nvPr/>
        </p:nvPicPr>
        <p:blipFill>
          <a:blip r:embed="rId2"/>
          <a:stretch>
            <a:fillRect/>
          </a:stretch>
        </p:blipFill>
        <p:spPr>
          <a:xfrm>
            <a:off x="2987824" y="1922212"/>
            <a:ext cx="5688632" cy="3595020"/>
          </a:xfrm>
          <a:prstGeom prst="rect">
            <a:avLst/>
          </a:prstGeom>
        </p:spPr>
      </p:pic>
    </p:spTree>
    <p:extLst>
      <p:ext uri="{BB962C8B-B14F-4D97-AF65-F5344CB8AC3E}">
        <p14:creationId xmlns:p14="http://schemas.microsoft.com/office/powerpoint/2010/main" val="1944666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FE06-F8D2-4559-BED0-777674DB6F6A}"/>
              </a:ext>
            </a:extLst>
          </p:cNvPr>
          <p:cNvSpPr>
            <a:spLocks noGrp="1"/>
          </p:cNvSpPr>
          <p:nvPr>
            <p:ph type="ctrTitle"/>
          </p:nvPr>
        </p:nvSpPr>
        <p:spPr>
          <a:xfrm>
            <a:off x="500034" y="285728"/>
            <a:ext cx="8176422" cy="714380"/>
          </a:xfrm>
        </p:spPr>
        <p:txBody>
          <a:bodyPr/>
          <a:lstStyle/>
          <a:p>
            <a:r>
              <a:rPr lang="en-GB" dirty="0"/>
              <a:t>Types of error statistics – Excel (2/4)</a:t>
            </a:r>
          </a:p>
        </p:txBody>
      </p:sp>
      <p:sp>
        <p:nvSpPr>
          <p:cNvPr id="3" name="Slide Number Placeholder 2">
            <a:extLst>
              <a:ext uri="{FF2B5EF4-FFF2-40B4-BE49-F238E27FC236}">
                <a16:creationId xmlns:a16="http://schemas.microsoft.com/office/drawing/2014/main" id="{0B4CDAB7-FFB7-4DE6-AF95-D11B059972D3}"/>
              </a:ext>
            </a:extLst>
          </p:cNvPr>
          <p:cNvSpPr>
            <a:spLocks noGrp="1"/>
          </p:cNvSpPr>
          <p:nvPr>
            <p:ph type="sldNum" sz="quarter" idx="10"/>
          </p:nvPr>
        </p:nvSpPr>
        <p:spPr/>
        <p:txBody>
          <a:bodyPr/>
          <a:lstStyle/>
          <a:p>
            <a:pPr>
              <a:defRPr/>
            </a:pPr>
            <a:fld id="{8ED7645F-28E9-43F5-8DE8-F26D6BFC7DBB}" type="slidenum">
              <a:rPr lang="en-GB" smtClean="0"/>
              <a:pPr>
                <a:defRPr/>
              </a:pPr>
              <a:t>46</a:t>
            </a:fld>
            <a:endParaRPr lang="en-GB" dirty="0"/>
          </a:p>
        </p:txBody>
      </p:sp>
      <p:sp>
        <p:nvSpPr>
          <p:cNvPr id="4" name="Footer Placeholder 3">
            <a:extLst>
              <a:ext uri="{FF2B5EF4-FFF2-40B4-BE49-F238E27FC236}">
                <a16:creationId xmlns:a16="http://schemas.microsoft.com/office/drawing/2014/main" id="{B0D134C7-24FA-48BE-A5BE-CBB9529FC44F}"/>
              </a:ext>
            </a:extLst>
          </p:cNvPr>
          <p:cNvSpPr>
            <a:spLocks noGrp="1"/>
          </p:cNvSpPr>
          <p:nvPr>
            <p:ph type="ftr" sz="quarter" idx="11"/>
          </p:nvPr>
        </p:nvSpPr>
        <p:spPr/>
        <p:txBody>
          <a:bodyPr/>
          <a:lstStyle/>
          <a:p>
            <a:pPr>
              <a:defRPr/>
            </a:pPr>
            <a:r>
              <a:rPr lang="en-GB"/>
              <a:t>Glyn Davis &amp; Branko Pecar</a:t>
            </a:r>
            <a:endParaRPr lang="en-GB" b="0"/>
          </a:p>
        </p:txBody>
      </p:sp>
      <p:pic>
        <p:nvPicPr>
          <p:cNvPr id="7" name="Picture 6">
            <a:extLst>
              <a:ext uri="{FF2B5EF4-FFF2-40B4-BE49-F238E27FC236}">
                <a16:creationId xmlns:a16="http://schemas.microsoft.com/office/drawing/2014/main" id="{0228A6A0-B871-42BB-BB79-2F227B627E69}"/>
              </a:ext>
            </a:extLst>
          </p:cNvPr>
          <p:cNvPicPr>
            <a:picLocks noChangeAspect="1"/>
          </p:cNvPicPr>
          <p:nvPr/>
        </p:nvPicPr>
        <p:blipFill>
          <a:blip r:embed="rId2"/>
          <a:stretch>
            <a:fillRect/>
          </a:stretch>
        </p:blipFill>
        <p:spPr>
          <a:xfrm>
            <a:off x="1435365" y="1347887"/>
            <a:ext cx="5824972" cy="4276844"/>
          </a:xfrm>
          <a:prstGeom prst="rect">
            <a:avLst/>
          </a:prstGeom>
        </p:spPr>
      </p:pic>
    </p:spTree>
    <p:extLst>
      <p:ext uri="{BB962C8B-B14F-4D97-AF65-F5344CB8AC3E}">
        <p14:creationId xmlns:p14="http://schemas.microsoft.com/office/powerpoint/2010/main" val="625724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FE06-F8D2-4559-BED0-777674DB6F6A}"/>
              </a:ext>
            </a:extLst>
          </p:cNvPr>
          <p:cNvSpPr>
            <a:spLocks noGrp="1"/>
          </p:cNvSpPr>
          <p:nvPr>
            <p:ph type="ctrTitle"/>
          </p:nvPr>
        </p:nvSpPr>
        <p:spPr>
          <a:xfrm>
            <a:off x="500034" y="285728"/>
            <a:ext cx="8176422" cy="714380"/>
          </a:xfrm>
        </p:spPr>
        <p:txBody>
          <a:bodyPr/>
          <a:lstStyle/>
          <a:p>
            <a:r>
              <a:rPr lang="en-GB" dirty="0"/>
              <a:t>Types of error statistics – Excel (3/4)</a:t>
            </a:r>
          </a:p>
        </p:txBody>
      </p:sp>
      <p:sp>
        <p:nvSpPr>
          <p:cNvPr id="3" name="Slide Number Placeholder 2">
            <a:extLst>
              <a:ext uri="{FF2B5EF4-FFF2-40B4-BE49-F238E27FC236}">
                <a16:creationId xmlns:a16="http://schemas.microsoft.com/office/drawing/2014/main" id="{0B4CDAB7-FFB7-4DE6-AF95-D11B059972D3}"/>
              </a:ext>
            </a:extLst>
          </p:cNvPr>
          <p:cNvSpPr>
            <a:spLocks noGrp="1"/>
          </p:cNvSpPr>
          <p:nvPr>
            <p:ph type="sldNum" sz="quarter" idx="10"/>
          </p:nvPr>
        </p:nvSpPr>
        <p:spPr/>
        <p:txBody>
          <a:bodyPr/>
          <a:lstStyle/>
          <a:p>
            <a:pPr>
              <a:defRPr/>
            </a:pPr>
            <a:fld id="{8ED7645F-28E9-43F5-8DE8-F26D6BFC7DBB}" type="slidenum">
              <a:rPr lang="en-GB" smtClean="0"/>
              <a:pPr>
                <a:defRPr/>
              </a:pPr>
              <a:t>47</a:t>
            </a:fld>
            <a:endParaRPr lang="en-GB" dirty="0"/>
          </a:p>
        </p:txBody>
      </p:sp>
      <p:sp>
        <p:nvSpPr>
          <p:cNvPr id="4" name="Footer Placeholder 3">
            <a:extLst>
              <a:ext uri="{FF2B5EF4-FFF2-40B4-BE49-F238E27FC236}">
                <a16:creationId xmlns:a16="http://schemas.microsoft.com/office/drawing/2014/main" id="{B0D134C7-24FA-48BE-A5BE-CBB9529FC44F}"/>
              </a:ext>
            </a:extLst>
          </p:cNvPr>
          <p:cNvSpPr>
            <a:spLocks noGrp="1"/>
          </p:cNvSpPr>
          <p:nvPr>
            <p:ph type="ftr" sz="quarter" idx="11"/>
          </p:nvPr>
        </p:nvSpPr>
        <p:spPr/>
        <p:txBody>
          <a:bodyPr/>
          <a:lstStyle/>
          <a:p>
            <a:pPr>
              <a:defRPr/>
            </a:pPr>
            <a:r>
              <a:rPr lang="en-GB"/>
              <a:t>Glyn Davis &amp; Branko Pecar</a:t>
            </a:r>
            <a:endParaRPr lang="en-GB" b="0"/>
          </a:p>
        </p:txBody>
      </p:sp>
      <p:pic>
        <p:nvPicPr>
          <p:cNvPr id="5" name="Picture 4">
            <a:extLst>
              <a:ext uri="{FF2B5EF4-FFF2-40B4-BE49-F238E27FC236}">
                <a16:creationId xmlns:a16="http://schemas.microsoft.com/office/drawing/2014/main" id="{0665DF31-D300-4CBA-94CA-09A3DB9B3656}"/>
              </a:ext>
            </a:extLst>
          </p:cNvPr>
          <p:cNvPicPr>
            <a:picLocks noChangeAspect="1"/>
          </p:cNvPicPr>
          <p:nvPr/>
        </p:nvPicPr>
        <p:blipFill>
          <a:blip r:embed="rId2"/>
          <a:stretch>
            <a:fillRect/>
          </a:stretch>
        </p:blipFill>
        <p:spPr>
          <a:xfrm>
            <a:off x="611560" y="1462333"/>
            <a:ext cx="1761905" cy="3933333"/>
          </a:xfrm>
          <a:prstGeom prst="rect">
            <a:avLst/>
          </a:prstGeom>
        </p:spPr>
      </p:pic>
      <p:sp>
        <p:nvSpPr>
          <p:cNvPr id="6" name="Rectangle 5">
            <a:extLst>
              <a:ext uri="{FF2B5EF4-FFF2-40B4-BE49-F238E27FC236}">
                <a16:creationId xmlns:a16="http://schemas.microsoft.com/office/drawing/2014/main" id="{22FDE1BA-F52A-4286-94BB-EFC7F4DCA6D8}"/>
              </a:ext>
            </a:extLst>
          </p:cNvPr>
          <p:cNvSpPr/>
          <p:nvPr/>
        </p:nvSpPr>
        <p:spPr>
          <a:xfrm>
            <a:off x="3707904" y="2640327"/>
            <a:ext cx="4572000" cy="2031325"/>
          </a:xfrm>
          <a:prstGeom prst="rect">
            <a:avLst/>
          </a:prstGeom>
        </p:spPr>
        <p:txBody>
          <a:bodyPr>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There is another, faster method. Rather than calculating individual errors (as in columns E to J) and adding all the individual error values (as in row 9) or calculating the average (as in row 10), we could have calculated all these errors with a single formula line for each type of error.</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551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FE06-F8D2-4559-BED0-777674DB6F6A}"/>
              </a:ext>
            </a:extLst>
          </p:cNvPr>
          <p:cNvSpPr>
            <a:spLocks noGrp="1"/>
          </p:cNvSpPr>
          <p:nvPr>
            <p:ph type="ctrTitle"/>
          </p:nvPr>
        </p:nvSpPr>
        <p:spPr>
          <a:xfrm>
            <a:off x="500034" y="285728"/>
            <a:ext cx="8176422" cy="714380"/>
          </a:xfrm>
        </p:spPr>
        <p:txBody>
          <a:bodyPr/>
          <a:lstStyle/>
          <a:p>
            <a:r>
              <a:rPr lang="en-GB" dirty="0"/>
              <a:t>Types of error statistics – Excel (4/4)</a:t>
            </a:r>
          </a:p>
        </p:txBody>
      </p:sp>
      <p:sp>
        <p:nvSpPr>
          <p:cNvPr id="3" name="Slide Number Placeholder 2">
            <a:extLst>
              <a:ext uri="{FF2B5EF4-FFF2-40B4-BE49-F238E27FC236}">
                <a16:creationId xmlns:a16="http://schemas.microsoft.com/office/drawing/2014/main" id="{0B4CDAB7-FFB7-4DE6-AF95-D11B059972D3}"/>
              </a:ext>
            </a:extLst>
          </p:cNvPr>
          <p:cNvSpPr>
            <a:spLocks noGrp="1"/>
          </p:cNvSpPr>
          <p:nvPr>
            <p:ph type="sldNum" sz="quarter" idx="10"/>
          </p:nvPr>
        </p:nvSpPr>
        <p:spPr/>
        <p:txBody>
          <a:bodyPr/>
          <a:lstStyle/>
          <a:p>
            <a:pPr>
              <a:defRPr/>
            </a:pPr>
            <a:fld id="{8ED7645F-28E9-43F5-8DE8-F26D6BFC7DBB}" type="slidenum">
              <a:rPr lang="en-GB" smtClean="0"/>
              <a:pPr>
                <a:defRPr/>
              </a:pPr>
              <a:t>48</a:t>
            </a:fld>
            <a:endParaRPr lang="en-GB" dirty="0"/>
          </a:p>
        </p:txBody>
      </p:sp>
      <p:sp>
        <p:nvSpPr>
          <p:cNvPr id="4" name="Footer Placeholder 3">
            <a:extLst>
              <a:ext uri="{FF2B5EF4-FFF2-40B4-BE49-F238E27FC236}">
                <a16:creationId xmlns:a16="http://schemas.microsoft.com/office/drawing/2014/main" id="{B0D134C7-24FA-48BE-A5BE-CBB9529FC44F}"/>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95A38FCC-1D9D-44F3-BD49-377CC1CFC6AC}"/>
              </a:ext>
            </a:extLst>
          </p:cNvPr>
          <p:cNvSpPr/>
          <p:nvPr/>
        </p:nvSpPr>
        <p:spPr>
          <a:xfrm>
            <a:off x="441525" y="1170438"/>
            <a:ext cx="1577291" cy="369332"/>
          </a:xfrm>
          <a:prstGeom prst="rect">
            <a:avLst/>
          </a:prstGeom>
        </p:spPr>
        <p:txBody>
          <a:bodyPr wrap="none">
            <a:spAutoFit/>
          </a:bodyPr>
          <a:lstStyle/>
          <a:p>
            <a:pPr marL="0" marR="0" algn="just" hangingPunct="0">
              <a:spcBef>
                <a:spcPts val="0"/>
              </a:spcBef>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Example 10.10</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FEE5791-A6BF-4063-A42A-B1D2531759EC}"/>
              </a:ext>
            </a:extLst>
          </p:cNvPr>
          <p:cNvSpPr/>
          <p:nvPr/>
        </p:nvSpPr>
        <p:spPr>
          <a:xfrm>
            <a:off x="2555776" y="1628800"/>
            <a:ext cx="1584176" cy="2585323"/>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Using some of the built-in Excel functions, these errors can be calculated as illustrated in Figures 10.30.</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FA62BEA-A141-414F-8C77-015F5DB2D6C2}"/>
              </a:ext>
            </a:extLst>
          </p:cNvPr>
          <p:cNvPicPr/>
          <p:nvPr/>
        </p:nvPicPr>
        <p:blipFill>
          <a:blip r:embed="rId2"/>
          <a:stretch>
            <a:fillRect/>
          </a:stretch>
        </p:blipFill>
        <p:spPr>
          <a:xfrm>
            <a:off x="4725495" y="1247403"/>
            <a:ext cx="4014990" cy="3223863"/>
          </a:xfrm>
          <a:prstGeom prst="rect">
            <a:avLst/>
          </a:prstGeom>
        </p:spPr>
      </p:pic>
      <p:pic>
        <p:nvPicPr>
          <p:cNvPr id="8" name="Picture 7">
            <a:extLst>
              <a:ext uri="{FF2B5EF4-FFF2-40B4-BE49-F238E27FC236}">
                <a16:creationId xmlns:a16="http://schemas.microsoft.com/office/drawing/2014/main" id="{D8814EE3-A0B7-4BB4-843F-A2B2A7A98F08}"/>
              </a:ext>
            </a:extLst>
          </p:cNvPr>
          <p:cNvPicPr>
            <a:picLocks noChangeAspect="1"/>
          </p:cNvPicPr>
          <p:nvPr/>
        </p:nvPicPr>
        <p:blipFill>
          <a:blip r:embed="rId3"/>
          <a:stretch>
            <a:fillRect/>
          </a:stretch>
        </p:blipFill>
        <p:spPr>
          <a:xfrm>
            <a:off x="3271494" y="4526335"/>
            <a:ext cx="5599871" cy="1405730"/>
          </a:xfrm>
          <a:prstGeom prst="rect">
            <a:avLst/>
          </a:prstGeom>
        </p:spPr>
      </p:pic>
    </p:spTree>
    <p:extLst>
      <p:ext uri="{BB962C8B-B14F-4D97-AF65-F5344CB8AC3E}">
        <p14:creationId xmlns:p14="http://schemas.microsoft.com/office/powerpoint/2010/main" val="3646062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FE06-F8D2-4559-BED0-777674DB6F6A}"/>
              </a:ext>
            </a:extLst>
          </p:cNvPr>
          <p:cNvSpPr>
            <a:spLocks noGrp="1"/>
          </p:cNvSpPr>
          <p:nvPr>
            <p:ph type="ctrTitle"/>
          </p:nvPr>
        </p:nvSpPr>
        <p:spPr>
          <a:xfrm>
            <a:off x="500034" y="285728"/>
            <a:ext cx="8176422" cy="714380"/>
          </a:xfrm>
        </p:spPr>
        <p:txBody>
          <a:bodyPr/>
          <a:lstStyle/>
          <a:p>
            <a:r>
              <a:rPr lang="en-GB" dirty="0"/>
              <a:t>Types of error statistics – SPSS</a:t>
            </a:r>
          </a:p>
        </p:txBody>
      </p:sp>
      <p:sp>
        <p:nvSpPr>
          <p:cNvPr id="3" name="Slide Number Placeholder 2">
            <a:extLst>
              <a:ext uri="{FF2B5EF4-FFF2-40B4-BE49-F238E27FC236}">
                <a16:creationId xmlns:a16="http://schemas.microsoft.com/office/drawing/2014/main" id="{0B4CDAB7-FFB7-4DE6-AF95-D11B059972D3}"/>
              </a:ext>
            </a:extLst>
          </p:cNvPr>
          <p:cNvSpPr>
            <a:spLocks noGrp="1"/>
          </p:cNvSpPr>
          <p:nvPr>
            <p:ph type="sldNum" sz="quarter" idx="10"/>
          </p:nvPr>
        </p:nvSpPr>
        <p:spPr/>
        <p:txBody>
          <a:bodyPr/>
          <a:lstStyle/>
          <a:p>
            <a:pPr>
              <a:defRPr/>
            </a:pPr>
            <a:fld id="{8ED7645F-28E9-43F5-8DE8-F26D6BFC7DBB}" type="slidenum">
              <a:rPr lang="en-GB" smtClean="0"/>
              <a:pPr>
                <a:defRPr/>
              </a:pPr>
              <a:t>49</a:t>
            </a:fld>
            <a:endParaRPr lang="en-GB" dirty="0"/>
          </a:p>
        </p:txBody>
      </p:sp>
      <p:sp>
        <p:nvSpPr>
          <p:cNvPr id="4" name="Footer Placeholder 3">
            <a:extLst>
              <a:ext uri="{FF2B5EF4-FFF2-40B4-BE49-F238E27FC236}">
                <a16:creationId xmlns:a16="http://schemas.microsoft.com/office/drawing/2014/main" id="{B0D134C7-24FA-48BE-A5BE-CBB9529FC44F}"/>
              </a:ext>
            </a:extLst>
          </p:cNvPr>
          <p:cNvSpPr>
            <a:spLocks noGrp="1"/>
          </p:cNvSpPr>
          <p:nvPr>
            <p:ph type="ftr" sz="quarter" idx="11"/>
          </p:nvPr>
        </p:nvSpPr>
        <p:spPr/>
        <p:txBody>
          <a:bodyPr/>
          <a:lstStyle/>
          <a:p>
            <a:pPr>
              <a:defRPr/>
            </a:pPr>
            <a:r>
              <a:rPr lang="en-GB"/>
              <a:t>Glyn Davis &amp; Branko Pecar</a:t>
            </a:r>
            <a:endParaRPr lang="en-GB" b="0"/>
          </a:p>
        </p:txBody>
      </p:sp>
      <p:sp>
        <p:nvSpPr>
          <p:cNvPr id="8" name="Rectangle 7">
            <a:extLst>
              <a:ext uri="{FF2B5EF4-FFF2-40B4-BE49-F238E27FC236}">
                <a16:creationId xmlns:a16="http://schemas.microsoft.com/office/drawing/2014/main" id="{CF8B323F-F6C7-4350-A8D0-CB5B50F70E02}"/>
              </a:ext>
            </a:extLst>
          </p:cNvPr>
          <p:cNvSpPr/>
          <p:nvPr/>
        </p:nvSpPr>
        <p:spPr>
          <a:xfrm>
            <a:off x="650479" y="1556792"/>
            <a:ext cx="8064896" cy="923330"/>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SPSS will provide fit measures such as RMSE, MAPE etc when fitting a time series model to the data set using </a:t>
            </a:r>
            <a:r>
              <a:rPr lang="en-GB" u="sng" dirty="0">
                <a:latin typeface="Calibri" panose="020F0502020204030204" pitchFamily="34" charset="0"/>
                <a:ea typeface="Times New Roman" panose="02020603050405020304" pitchFamily="18" charset="0"/>
                <a:cs typeface="Times New Roman" panose="02020603050405020304" pitchFamily="18" charset="0"/>
              </a:rPr>
              <a:t>A</a:t>
            </a:r>
            <a:r>
              <a:rPr lang="en-GB" dirty="0">
                <a:latin typeface="Calibri" panose="020F0502020204030204" pitchFamily="34" charset="0"/>
                <a:ea typeface="Times New Roman" panose="02020603050405020304" pitchFamily="18" charset="0"/>
                <a:cs typeface="Times New Roman" panose="02020603050405020304" pitchFamily="18" charset="0"/>
              </a:rPr>
              <a:t>nalyze &gt; Forecas</a:t>
            </a:r>
            <a:r>
              <a:rPr lang="en-GB" u="sng"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ing &gt; </a:t>
            </a:r>
            <a:r>
              <a:rPr lang="en-GB" u="sng" dirty="0">
                <a:latin typeface="Calibri" panose="020F050202020403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reate Traditional Models &gt; Statistics and choosing your model fit statistics.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803044A-1077-41D7-9362-EE91943D68BF}"/>
              </a:ext>
            </a:extLst>
          </p:cNvPr>
          <p:cNvSpPr/>
          <p:nvPr/>
        </p:nvSpPr>
        <p:spPr>
          <a:xfrm>
            <a:off x="636198" y="2889816"/>
            <a:ext cx="8176421" cy="646331"/>
          </a:xfrm>
          <a:prstGeom prst="rect">
            <a:avLst/>
          </a:prstGeom>
          <a:solidFill>
            <a:schemeClr val="accent3">
              <a:lumMod val="20000"/>
              <a:lumOff val="80000"/>
            </a:schemeClr>
          </a:solidFill>
        </p:spPr>
        <p:txBody>
          <a:bodyPr wrap="square">
            <a:spAutoFit/>
          </a:bodyPr>
          <a:lstStyle/>
          <a:p>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Unfortunately</a:t>
            </a:r>
            <a:r>
              <a:rPr lang="en-GB" dirty="0">
                <a:latin typeface="Calibri" panose="020F0502020204030204" pitchFamily="34" charset="0"/>
                <a:ea typeface="Times New Roman" panose="02020603050405020304" pitchFamily="18" charset="0"/>
                <a:cs typeface="Times New Roman" panose="02020603050405020304" pitchFamily="18" charset="0"/>
              </a:rPr>
              <a:t>, you cannot enter actual and forecast data values into SPSS and run the SPSS Forecast command to reproduce these results. </a:t>
            </a:r>
            <a:endParaRPr lang="en-GB" dirty="0"/>
          </a:p>
        </p:txBody>
      </p:sp>
    </p:spTree>
    <p:extLst>
      <p:ext uri="{BB962C8B-B14F-4D97-AF65-F5344CB8AC3E}">
        <p14:creationId xmlns:p14="http://schemas.microsoft.com/office/powerpoint/2010/main" val="1139859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5F99-194F-4A16-892F-E53B73A2E1E5}"/>
              </a:ext>
            </a:extLst>
          </p:cNvPr>
          <p:cNvSpPr>
            <a:spLocks noGrp="1"/>
          </p:cNvSpPr>
          <p:nvPr>
            <p:ph type="ctrTitle"/>
          </p:nvPr>
        </p:nvSpPr>
        <p:spPr>
          <a:xfrm>
            <a:off x="500034" y="285728"/>
            <a:ext cx="8248430" cy="714380"/>
          </a:xfrm>
        </p:spPr>
        <p:txBody>
          <a:bodyPr/>
          <a:lstStyle/>
          <a:p>
            <a:r>
              <a:rPr lang="en-GB" dirty="0"/>
              <a:t>Stationary and non-stationary data sets (1/2)</a:t>
            </a:r>
          </a:p>
        </p:txBody>
      </p:sp>
      <p:sp>
        <p:nvSpPr>
          <p:cNvPr id="3" name="Slide Number Placeholder 2">
            <a:extLst>
              <a:ext uri="{FF2B5EF4-FFF2-40B4-BE49-F238E27FC236}">
                <a16:creationId xmlns:a16="http://schemas.microsoft.com/office/drawing/2014/main" id="{C6729799-E24E-4B6C-886B-108BF2DC855B}"/>
              </a:ext>
            </a:extLst>
          </p:cNvPr>
          <p:cNvSpPr>
            <a:spLocks noGrp="1"/>
          </p:cNvSpPr>
          <p:nvPr>
            <p:ph type="sldNum" sz="quarter" idx="10"/>
          </p:nvPr>
        </p:nvSpPr>
        <p:spPr/>
        <p:txBody>
          <a:bodyPr/>
          <a:lstStyle/>
          <a:p>
            <a:pPr>
              <a:defRPr/>
            </a:pPr>
            <a:fld id="{8ED7645F-28E9-43F5-8DE8-F26D6BFC7DBB}" type="slidenum">
              <a:rPr lang="en-GB" smtClean="0"/>
              <a:pPr>
                <a:defRPr/>
              </a:pPr>
              <a:t>5</a:t>
            </a:fld>
            <a:endParaRPr lang="en-GB" dirty="0"/>
          </a:p>
        </p:txBody>
      </p:sp>
      <p:sp>
        <p:nvSpPr>
          <p:cNvPr id="4" name="Footer Placeholder 3">
            <a:extLst>
              <a:ext uri="{FF2B5EF4-FFF2-40B4-BE49-F238E27FC236}">
                <a16:creationId xmlns:a16="http://schemas.microsoft.com/office/drawing/2014/main" id="{6E03C6BD-ABF3-4FAC-BACA-DA5B8E599981}"/>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D46CA81C-FFFE-4458-B224-FD78BB712C38}"/>
              </a:ext>
            </a:extLst>
          </p:cNvPr>
          <p:cNvSpPr/>
          <p:nvPr/>
        </p:nvSpPr>
        <p:spPr>
          <a:xfrm>
            <a:off x="491483" y="1299479"/>
            <a:ext cx="3567910" cy="3693319"/>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Example 10.1 consists of two different time series data sets. The data sets come from the World Bank and they show the birth rates in India and Switzerland per 1,000 people from 2000-2018 (the most recent year for which the data is available is 2016). If we just looked at the data in columns B and C, in Figure 10.1, we could conclude very little. However, if we plot these numbers, as in Figure 10.2, we immediately see the difference.</a:t>
            </a:r>
            <a:endParaRPr lang="en-GB" dirty="0"/>
          </a:p>
        </p:txBody>
      </p:sp>
      <p:sp>
        <p:nvSpPr>
          <p:cNvPr id="6" name="Rectangle 5">
            <a:extLst>
              <a:ext uri="{FF2B5EF4-FFF2-40B4-BE49-F238E27FC236}">
                <a16:creationId xmlns:a16="http://schemas.microsoft.com/office/drawing/2014/main" id="{268E9AB4-0C1F-4812-A42B-2B415F3BAEB1}"/>
              </a:ext>
            </a:extLst>
          </p:cNvPr>
          <p:cNvSpPr/>
          <p:nvPr/>
        </p:nvSpPr>
        <p:spPr>
          <a:xfrm>
            <a:off x="4860032" y="1539508"/>
            <a:ext cx="1396151" cy="369332"/>
          </a:xfrm>
          <a:prstGeom prst="rect">
            <a:avLst/>
          </a:prstGeom>
        </p:spPr>
        <p:txBody>
          <a:bodyPr wrap="none">
            <a:spAutoFit/>
          </a:bodyPr>
          <a:lstStyle/>
          <a:p>
            <a:pPr marL="0" marR="0" algn="just" hangingPunct="0">
              <a:spcBef>
                <a:spcPts val="0"/>
              </a:spcBef>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Example 9.1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5610C77-B942-428E-84A1-C8185E5D97EB}"/>
              </a:ext>
            </a:extLst>
          </p:cNvPr>
          <p:cNvPicPr/>
          <p:nvPr/>
        </p:nvPicPr>
        <p:blipFill>
          <a:blip r:embed="rId2"/>
          <a:stretch>
            <a:fillRect/>
          </a:stretch>
        </p:blipFill>
        <p:spPr>
          <a:xfrm>
            <a:off x="4310014" y="1299478"/>
            <a:ext cx="4342503" cy="4505785"/>
          </a:xfrm>
          <a:prstGeom prst="rect">
            <a:avLst/>
          </a:prstGeom>
        </p:spPr>
      </p:pic>
    </p:spTree>
    <p:extLst>
      <p:ext uri="{BB962C8B-B14F-4D97-AF65-F5344CB8AC3E}">
        <p14:creationId xmlns:p14="http://schemas.microsoft.com/office/powerpoint/2010/main" val="1639608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DC2C-BBD3-4FF0-8E38-71132F63D340}"/>
              </a:ext>
            </a:extLst>
          </p:cNvPr>
          <p:cNvSpPr>
            <a:spLocks noGrp="1"/>
          </p:cNvSpPr>
          <p:nvPr>
            <p:ph type="ctrTitle"/>
          </p:nvPr>
        </p:nvSpPr>
        <p:spPr>
          <a:xfrm>
            <a:off x="444392" y="252582"/>
            <a:ext cx="8176422" cy="714380"/>
          </a:xfrm>
          <a:solidFill>
            <a:schemeClr val="accent6">
              <a:lumMod val="20000"/>
              <a:lumOff val="80000"/>
            </a:schemeClr>
          </a:solidFill>
        </p:spPr>
        <p:txBody>
          <a:bodyPr/>
          <a:lstStyle/>
          <a:p>
            <a:r>
              <a:rPr lang="en-GB" dirty="0"/>
              <a:t>Prediction interval</a:t>
            </a:r>
          </a:p>
        </p:txBody>
      </p:sp>
      <p:sp>
        <p:nvSpPr>
          <p:cNvPr id="3" name="Slide Number Placeholder 2">
            <a:extLst>
              <a:ext uri="{FF2B5EF4-FFF2-40B4-BE49-F238E27FC236}">
                <a16:creationId xmlns:a16="http://schemas.microsoft.com/office/drawing/2014/main" id="{123FA50C-9E30-45A0-A9CF-8A45D0B4ABCD}"/>
              </a:ext>
            </a:extLst>
          </p:cNvPr>
          <p:cNvSpPr>
            <a:spLocks noGrp="1"/>
          </p:cNvSpPr>
          <p:nvPr>
            <p:ph type="sldNum" sz="quarter" idx="10"/>
          </p:nvPr>
        </p:nvSpPr>
        <p:spPr/>
        <p:txBody>
          <a:bodyPr/>
          <a:lstStyle/>
          <a:p>
            <a:pPr>
              <a:defRPr/>
            </a:pPr>
            <a:fld id="{8ED7645F-28E9-43F5-8DE8-F26D6BFC7DBB}" type="slidenum">
              <a:rPr lang="en-GB" smtClean="0"/>
              <a:pPr>
                <a:defRPr/>
              </a:pPr>
              <a:t>50</a:t>
            </a:fld>
            <a:endParaRPr lang="en-GB" dirty="0"/>
          </a:p>
        </p:txBody>
      </p:sp>
      <p:sp>
        <p:nvSpPr>
          <p:cNvPr id="4" name="Footer Placeholder 3">
            <a:extLst>
              <a:ext uri="{FF2B5EF4-FFF2-40B4-BE49-F238E27FC236}">
                <a16:creationId xmlns:a16="http://schemas.microsoft.com/office/drawing/2014/main" id="{1F448830-3AF8-4E18-85A4-AD6E728B5EA5}"/>
              </a:ext>
            </a:extLst>
          </p:cNvPr>
          <p:cNvSpPr>
            <a:spLocks noGrp="1"/>
          </p:cNvSpPr>
          <p:nvPr>
            <p:ph type="ftr" sz="quarter" idx="11"/>
          </p:nvPr>
        </p:nvSpPr>
        <p:spPr/>
        <p:txBody>
          <a:bodyPr/>
          <a:lstStyle/>
          <a:p>
            <a:pPr>
              <a:defRPr/>
            </a:pPr>
            <a:r>
              <a:rPr lang="en-GB"/>
              <a:t>Glyn Davis &amp; Branko Pecar</a:t>
            </a:r>
            <a:endParaRPr lang="en-GB" b="0"/>
          </a:p>
        </p:txBody>
      </p:sp>
      <p:sp>
        <p:nvSpPr>
          <p:cNvPr id="7" name="Rectangle 6">
            <a:extLst>
              <a:ext uri="{FF2B5EF4-FFF2-40B4-BE49-F238E27FC236}">
                <a16:creationId xmlns:a16="http://schemas.microsoft.com/office/drawing/2014/main" id="{A43704FA-C4DF-4BAE-92E1-B70E14011000}"/>
              </a:ext>
            </a:extLst>
          </p:cNvPr>
          <p:cNvSpPr/>
          <p:nvPr/>
        </p:nvSpPr>
        <p:spPr>
          <a:xfrm>
            <a:off x="444392" y="1268760"/>
            <a:ext cx="8176422" cy="1200329"/>
          </a:xfrm>
          <a:prstGeom prst="rect">
            <a:avLst/>
          </a:prstGeom>
        </p:spPr>
        <p:txBody>
          <a:bodyPr wrap="square">
            <a:spAutoFit/>
          </a:bodyPr>
          <a:lstStyle/>
          <a:p>
            <a:r>
              <a:rPr lang="en-GB" dirty="0"/>
              <a:t>We need to remind ourselves from the sampling chapter that using the standard error (SE) of the mean, the z-value and the estimated mean value       , we are able to make an estimate that the true mean value is somewhere in the interval, defined as the confidence interval CI:</a:t>
            </a:r>
          </a:p>
        </p:txBody>
      </p:sp>
      <p:pic>
        <p:nvPicPr>
          <p:cNvPr id="8" name="Picture 7">
            <a:extLst>
              <a:ext uri="{FF2B5EF4-FFF2-40B4-BE49-F238E27FC236}">
                <a16:creationId xmlns:a16="http://schemas.microsoft.com/office/drawing/2014/main" id="{15A6D772-1A8F-46A8-9327-D6733E796508}"/>
              </a:ext>
            </a:extLst>
          </p:cNvPr>
          <p:cNvPicPr>
            <a:picLocks noChangeAspect="1"/>
          </p:cNvPicPr>
          <p:nvPr/>
        </p:nvPicPr>
        <p:blipFill>
          <a:blip r:embed="rId2"/>
          <a:stretch>
            <a:fillRect/>
          </a:stretch>
        </p:blipFill>
        <p:spPr>
          <a:xfrm>
            <a:off x="8218076" y="1543397"/>
            <a:ext cx="276190" cy="333333"/>
          </a:xfrm>
          <a:prstGeom prst="rect">
            <a:avLst/>
          </a:prstGeom>
        </p:spPr>
      </p:pic>
      <p:sp>
        <p:nvSpPr>
          <p:cNvPr id="11" name="Rectangle 10">
            <a:extLst>
              <a:ext uri="{FF2B5EF4-FFF2-40B4-BE49-F238E27FC236}">
                <a16:creationId xmlns:a16="http://schemas.microsoft.com/office/drawing/2014/main" id="{E5D24BD9-39B0-4F55-BD2B-16733059BCF3}"/>
              </a:ext>
            </a:extLst>
          </p:cNvPr>
          <p:cNvSpPr/>
          <p:nvPr/>
        </p:nvSpPr>
        <p:spPr>
          <a:xfrm>
            <a:off x="500034" y="3246659"/>
            <a:ext cx="8176422" cy="646331"/>
          </a:xfrm>
          <a:prstGeom prst="rect">
            <a:avLst/>
          </a:prstGeom>
        </p:spPr>
        <p:txBody>
          <a:bodyPr wrap="square">
            <a:spAutoFit/>
          </a:bodyPr>
          <a:lstStyle/>
          <a:p>
            <a:pPr marL="0"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Depending on the value of </a:t>
            </a:r>
            <a:r>
              <a:rPr lang="en-US" i="1" dirty="0">
                <a:latin typeface="Calibri" panose="020F0502020204030204" pitchFamily="34" charset="0"/>
                <a:ea typeface="Times New Roman" panose="02020603050405020304" pitchFamily="18" charset="0"/>
                <a:cs typeface="Times New Roman" panose="02020603050405020304" pitchFamily="18" charset="0"/>
              </a:rPr>
              <a:t>z</a:t>
            </a:r>
            <a:r>
              <a:rPr lang="en-US" dirty="0">
                <a:latin typeface="Calibri" panose="020F0502020204030204" pitchFamily="34" charset="0"/>
                <a:ea typeface="Times New Roman" panose="02020603050405020304" pitchFamily="18" charset="0"/>
                <a:cs typeface="Times New Roman" panose="02020603050405020304" pitchFamily="18" charset="0"/>
              </a:rPr>
              <a:t>, we get different confidence intervals (CI). For example: (a) </a:t>
            </a:r>
            <a:r>
              <a:rPr lang="en-US" i="1" dirty="0">
                <a:latin typeface="Calibri" panose="020F0502020204030204" pitchFamily="34" charset="0"/>
                <a:ea typeface="Times New Roman" panose="02020603050405020304" pitchFamily="18" charset="0"/>
                <a:cs typeface="Times New Roman" panose="02020603050405020304" pitchFamily="18" charset="0"/>
              </a:rPr>
              <a:t>z</a:t>
            </a:r>
            <a:r>
              <a:rPr lang="en-US" dirty="0">
                <a:latin typeface="Calibri" panose="020F0502020204030204" pitchFamily="34" charset="0"/>
                <a:ea typeface="Times New Roman" panose="02020603050405020304" pitchFamily="18" charset="0"/>
                <a:cs typeface="Times New Roman" panose="02020603050405020304" pitchFamily="18" charset="0"/>
              </a:rPr>
              <a:t> = 1.64 for 90% CI, (b) </a:t>
            </a:r>
            <a:r>
              <a:rPr lang="en-US" i="1" dirty="0">
                <a:latin typeface="Calibri" panose="020F0502020204030204" pitchFamily="34" charset="0"/>
                <a:ea typeface="Times New Roman" panose="02020603050405020304" pitchFamily="18" charset="0"/>
                <a:cs typeface="Times New Roman" panose="02020603050405020304" pitchFamily="18" charset="0"/>
              </a:rPr>
              <a:t>z</a:t>
            </a:r>
            <a:r>
              <a:rPr lang="en-US" dirty="0">
                <a:latin typeface="Calibri" panose="020F0502020204030204" pitchFamily="34" charset="0"/>
                <a:ea typeface="Times New Roman" panose="02020603050405020304" pitchFamily="18" charset="0"/>
                <a:cs typeface="Times New Roman" panose="02020603050405020304" pitchFamily="18" charset="0"/>
              </a:rPr>
              <a:t> = 1.96 for 95% CI, and (c) </a:t>
            </a:r>
            <a:r>
              <a:rPr lang="en-GB" i="1" dirty="0">
                <a:latin typeface="Calibri" panose="020F0502020204030204" pitchFamily="34" charset="0"/>
                <a:ea typeface="Times New Roman" panose="02020603050405020304" pitchFamily="18" charset="0"/>
                <a:cs typeface="Times New Roman" panose="02020603050405020304" pitchFamily="18" charset="0"/>
              </a:rPr>
              <a:t>z</a:t>
            </a:r>
            <a:r>
              <a:rPr lang="en-GB" dirty="0">
                <a:latin typeface="Calibri" panose="020F0502020204030204" pitchFamily="34" charset="0"/>
                <a:ea typeface="Times New Roman" panose="02020603050405020304" pitchFamily="18" charset="0"/>
                <a:cs typeface="Times New Roman" panose="02020603050405020304" pitchFamily="18" charset="0"/>
              </a:rPr>
              <a:t> = </a:t>
            </a:r>
            <a:r>
              <a:rPr lang="en-US" dirty="0">
                <a:latin typeface="Calibri" panose="020F0502020204030204" pitchFamily="34" charset="0"/>
                <a:ea typeface="Times New Roman" panose="02020603050405020304" pitchFamily="18" charset="0"/>
                <a:cs typeface="Times New Roman" panose="02020603050405020304" pitchFamily="18" charset="0"/>
              </a:rPr>
              <a:t>2.58 for 99% CI.</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C4859B13-C234-4F84-A2D0-782B80C9DDAA}"/>
              </a:ext>
            </a:extLst>
          </p:cNvPr>
          <p:cNvSpPr/>
          <p:nvPr/>
        </p:nvSpPr>
        <p:spPr>
          <a:xfrm>
            <a:off x="500034" y="3962527"/>
            <a:ext cx="8320438" cy="923330"/>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If the sample, or the data set, is relatively short and represents just a small sample of the true population data values, then the </a:t>
            </a:r>
            <a:r>
              <a:rPr lang="en-GB" i="1" dirty="0">
                <a:latin typeface="Calibri" panose="020F0502020204030204" pitchFamily="34" charset="0"/>
                <a:ea typeface="Times New Roman" panose="02020603050405020304" pitchFamily="18" charset="0"/>
                <a:cs typeface="Times New Roman" panose="02020603050405020304" pitchFamily="18" charset="0"/>
              </a:rPr>
              <a:t>t </a:t>
            </a:r>
            <a:r>
              <a:rPr lang="en-GB" dirty="0">
                <a:latin typeface="Calibri" panose="020F0502020204030204" pitchFamily="34" charset="0"/>
                <a:ea typeface="Times New Roman" panose="02020603050405020304" pitchFamily="18" charset="0"/>
                <a:cs typeface="Times New Roman" panose="02020603050405020304" pitchFamily="18" charset="0"/>
              </a:rPr>
              <a:t>distribution is used for the computation of the confidence interval, rather than the </a:t>
            </a:r>
            <a:r>
              <a:rPr lang="en-GB" i="1" dirty="0">
                <a:latin typeface="Calibri" panose="020F0502020204030204" pitchFamily="34" charset="0"/>
                <a:ea typeface="Times New Roman" panose="02020603050405020304" pitchFamily="18" charset="0"/>
                <a:cs typeface="Times New Roman" panose="02020603050405020304" pitchFamily="18" charset="0"/>
              </a:rPr>
              <a:t>z</a:t>
            </a:r>
            <a:r>
              <a:rPr lang="en-GB" dirty="0">
                <a:latin typeface="Calibri" panose="020F0502020204030204" pitchFamily="34" charset="0"/>
                <a:ea typeface="Times New Roman" panose="02020603050405020304" pitchFamily="18" charset="0"/>
                <a:cs typeface="Times New Roman" panose="02020603050405020304" pitchFamily="18" charset="0"/>
              </a:rPr>
              <a:t>-value.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2CB7895-2923-4C14-B622-BCC21F3CD7AA}"/>
              </a:ext>
            </a:extLst>
          </p:cNvPr>
          <p:cNvPicPr>
            <a:picLocks noChangeAspect="1"/>
          </p:cNvPicPr>
          <p:nvPr/>
        </p:nvPicPr>
        <p:blipFill>
          <a:blip r:embed="rId3"/>
          <a:stretch>
            <a:fillRect/>
          </a:stretch>
        </p:blipFill>
        <p:spPr>
          <a:xfrm>
            <a:off x="611560" y="2595442"/>
            <a:ext cx="8254904" cy="581680"/>
          </a:xfrm>
          <a:prstGeom prst="rect">
            <a:avLst/>
          </a:prstGeom>
        </p:spPr>
      </p:pic>
      <p:pic>
        <p:nvPicPr>
          <p:cNvPr id="6" name="Picture 5">
            <a:extLst>
              <a:ext uri="{FF2B5EF4-FFF2-40B4-BE49-F238E27FC236}">
                <a16:creationId xmlns:a16="http://schemas.microsoft.com/office/drawing/2014/main" id="{B483BAFC-BA46-485D-82DA-16A9D620C77F}"/>
              </a:ext>
            </a:extLst>
          </p:cNvPr>
          <p:cNvPicPr>
            <a:picLocks noChangeAspect="1"/>
          </p:cNvPicPr>
          <p:nvPr/>
        </p:nvPicPr>
        <p:blipFill>
          <a:blip r:embed="rId4"/>
          <a:stretch>
            <a:fillRect/>
          </a:stretch>
        </p:blipFill>
        <p:spPr>
          <a:xfrm>
            <a:off x="596604" y="5117595"/>
            <a:ext cx="8250570" cy="466775"/>
          </a:xfrm>
          <a:prstGeom prst="rect">
            <a:avLst/>
          </a:prstGeom>
        </p:spPr>
      </p:pic>
    </p:spTree>
    <p:extLst>
      <p:ext uri="{BB962C8B-B14F-4D97-AF65-F5344CB8AC3E}">
        <p14:creationId xmlns:p14="http://schemas.microsoft.com/office/powerpoint/2010/main" val="1800302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5BA50-50DA-45F9-9198-BDE15D997F91}"/>
              </a:ext>
            </a:extLst>
          </p:cNvPr>
          <p:cNvSpPr>
            <a:spLocks noGrp="1"/>
          </p:cNvSpPr>
          <p:nvPr>
            <p:ph type="ctrTitle"/>
          </p:nvPr>
        </p:nvSpPr>
        <p:spPr>
          <a:xfrm>
            <a:off x="500034" y="285728"/>
            <a:ext cx="8176422" cy="714380"/>
          </a:xfrm>
        </p:spPr>
        <p:txBody>
          <a:bodyPr/>
          <a:lstStyle/>
          <a:p>
            <a:r>
              <a:rPr lang="en-GB" dirty="0"/>
              <a:t>Standard errors in time series (1/10)</a:t>
            </a:r>
          </a:p>
        </p:txBody>
      </p:sp>
      <p:sp>
        <p:nvSpPr>
          <p:cNvPr id="3" name="Slide Number Placeholder 2">
            <a:extLst>
              <a:ext uri="{FF2B5EF4-FFF2-40B4-BE49-F238E27FC236}">
                <a16:creationId xmlns:a16="http://schemas.microsoft.com/office/drawing/2014/main" id="{34BA5BF9-29F2-4FAA-9C68-2248CC334BF7}"/>
              </a:ext>
            </a:extLst>
          </p:cNvPr>
          <p:cNvSpPr>
            <a:spLocks noGrp="1"/>
          </p:cNvSpPr>
          <p:nvPr>
            <p:ph type="sldNum" sz="quarter" idx="10"/>
          </p:nvPr>
        </p:nvSpPr>
        <p:spPr/>
        <p:txBody>
          <a:bodyPr/>
          <a:lstStyle/>
          <a:p>
            <a:pPr>
              <a:defRPr/>
            </a:pPr>
            <a:fld id="{8ED7645F-28E9-43F5-8DE8-F26D6BFC7DBB}" type="slidenum">
              <a:rPr lang="en-GB" smtClean="0"/>
              <a:pPr>
                <a:defRPr/>
              </a:pPr>
              <a:t>51</a:t>
            </a:fld>
            <a:endParaRPr lang="en-GB" dirty="0"/>
          </a:p>
        </p:txBody>
      </p:sp>
      <p:sp>
        <p:nvSpPr>
          <p:cNvPr id="4" name="Footer Placeholder 3">
            <a:extLst>
              <a:ext uri="{FF2B5EF4-FFF2-40B4-BE49-F238E27FC236}">
                <a16:creationId xmlns:a16="http://schemas.microsoft.com/office/drawing/2014/main" id="{D387DFCD-8F4A-48CA-8BE5-7CB892D1B5D6}"/>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A0D87738-D6FE-4EFE-9B0A-436E263AC5F9}"/>
              </a:ext>
            </a:extLst>
          </p:cNvPr>
          <p:cNvSpPr/>
          <p:nvPr/>
        </p:nvSpPr>
        <p:spPr>
          <a:xfrm>
            <a:off x="500034" y="1227824"/>
            <a:ext cx="8176422" cy="1200329"/>
          </a:xfrm>
          <a:prstGeom prst="rect">
            <a:avLst/>
          </a:prstGeom>
        </p:spPr>
        <p:txBody>
          <a:bodyPr wrap="squar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The standard error of the estimate (SE) measures the differences between every observation and the mean. When dealing with time series, it would seem logical to use the same principle, but rather than calculating deviations from the mean, we calculate deviations between the actual and predicted values. </a:t>
            </a:r>
            <a:endParaRPr lang="en-GB" dirty="0"/>
          </a:p>
        </p:txBody>
      </p:sp>
      <p:sp>
        <p:nvSpPr>
          <p:cNvPr id="6" name="Rectangle 5">
            <a:extLst>
              <a:ext uri="{FF2B5EF4-FFF2-40B4-BE49-F238E27FC236}">
                <a16:creationId xmlns:a16="http://schemas.microsoft.com/office/drawing/2014/main" id="{7C29FA53-BD8A-4110-B24B-034D0B39D8FD}"/>
              </a:ext>
            </a:extLst>
          </p:cNvPr>
          <p:cNvSpPr/>
          <p:nvPr/>
        </p:nvSpPr>
        <p:spPr>
          <a:xfrm>
            <a:off x="527842" y="2444517"/>
            <a:ext cx="4172219" cy="923330"/>
          </a:xfrm>
          <a:prstGeom prst="rect">
            <a:avLst/>
          </a:prstGeom>
          <a:solidFill>
            <a:schemeClr val="accent4">
              <a:lumMod val="20000"/>
              <a:lumOff val="80000"/>
            </a:schemeClr>
          </a:solidFill>
        </p:spPr>
        <p:txBody>
          <a:bodyPr wrap="square">
            <a:spAutoFit/>
          </a:bodyPr>
          <a:lstStyle/>
          <a:p>
            <a:pPr marL="0"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We can modify equation (5.7) and instead of the mean value use the predicted values as defined by equation (10.14).</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5C50FCA-BCF0-4579-812F-038D5AA73183}"/>
              </a:ext>
            </a:extLst>
          </p:cNvPr>
          <p:cNvSpPr/>
          <p:nvPr/>
        </p:nvSpPr>
        <p:spPr>
          <a:xfrm>
            <a:off x="527842" y="3490154"/>
            <a:ext cx="8148614" cy="369332"/>
          </a:xfrm>
          <a:prstGeom prst="rect">
            <a:avLst/>
          </a:prstGeom>
        </p:spPr>
        <p:txBody>
          <a:bodyPr wrap="square">
            <a:spAutoFit/>
          </a:bodyPr>
          <a:lstStyle/>
          <a:p>
            <a:r>
              <a:rPr lang="en-GB" dirty="0"/>
              <a:t>Here       are the actual observations and          are the predicted values</a:t>
            </a:r>
          </a:p>
        </p:txBody>
      </p:sp>
      <p:pic>
        <p:nvPicPr>
          <p:cNvPr id="12" name="Picture 11">
            <a:extLst>
              <a:ext uri="{FF2B5EF4-FFF2-40B4-BE49-F238E27FC236}">
                <a16:creationId xmlns:a16="http://schemas.microsoft.com/office/drawing/2014/main" id="{3254A778-CF36-49A5-AE9D-50C8821DCF28}"/>
              </a:ext>
            </a:extLst>
          </p:cNvPr>
          <p:cNvPicPr>
            <a:picLocks noChangeAspect="1"/>
          </p:cNvPicPr>
          <p:nvPr/>
        </p:nvPicPr>
        <p:blipFill>
          <a:blip r:embed="rId2"/>
          <a:stretch>
            <a:fillRect/>
          </a:stretch>
        </p:blipFill>
        <p:spPr>
          <a:xfrm>
            <a:off x="1115616" y="3502058"/>
            <a:ext cx="314286" cy="361905"/>
          </a:xfrm>
          <a:prstGeom prst="rect">
            <a:avLst/>
          </a:prstGeom>
        </p:spPr>
      </p:pic>
      <p:pic>
        <p:nvPicPr>
          <p:cNvPr id="13" name="Picture 12">
            <a:extLst>
              <a:ext uri="{FF2B5EF4-FFF2-40B4-BE49-F238E27FC236}">
                <a16:creationId xmlns:a16="http://schemas.microsoft.com/office/drawing/2014/main" id="{D16714A1-B397-4A60-9700-E03C4BFE365D}"/>
              </a:ext>
            </a:extLst>
          </p:cNvPr>
          <p:cNvPicPr>
            <a:picLocks noChangeAspect="1"/>
          </p:cNvPicPr>
          <p:nvPr/>
        </p:nvPicPr>
        <p:blipFill>
          <a:blip r:embed="rId3"/>
          <a:stretch>
            <a:fillRect/>
          </a:stretch>
        </p:blipFill>
        <p:spPr>
          <a:xfrm>
            <a:off x="4929272" y="3502058"/>
            <a:ext cx="266667" cy="371429"/>
          </a:xfrm>
          <a:prstGeom prst="rect">
            <a:avLst/>
          </a:prstGeom>
        </p:spPr>
      </p:pic>
      <p:sp>
        <p:nvSpPr>
          <p:cNvPr id="14" name="Rectangle 13">
            <a:extLst>
              <a:ext uri="{FF2B5EF4-FFF2-40B4-BE49-F238E27FC236}">
                <a16:creationId xmlns:a16="http://schemas.microsoft.com/office/drawing/2014/main" id="{36C86668-3237-445B-9258-69C91A0939D3}"/>
              </a:ext>
            </a:extLst>
          </p:cNvPr>
          <p:cNvSpPr/>
          <p:nvPr/>
        </p:nvSpPr>
        <p:spPr>
          <a:xfrm>
            <a:off x="520000" y="4375743"/>
            <a:ext cx="8292630" cy="1200329"/>
          </a:xfrm>
          <a:prstGeom prst="rect">
            <a:avLst/>
          </a:prstGeom>
          <a:solidFill>
            <a:schemeClr val="accent3">
              <a:lumMod val="20000"/>
              <a:lumOff val="80000"/>
            </a:schemeClr>
          </a:solidFill>
        </p:spPr>
        <p:txBody>
          <a:bodyPr wrap="squar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As we will see shortly, the Excel version of this formula is =SQRT (SUMXMY2 (array_x, array_y)/n-2). Actually, Excel offers an even more elegant function as a substitute for this formula. The function is called: </a:t>
            </a:r>
            <a:r>
              <a:rPr lang="en-US" dirty="0">
                <a:latin typeface="Calibri" panose="020F0502020204030204" pitchFamily="34" charset="0"/>
                <a:ea typeface="Times New Roman" panose="02020603050405020304" pitchFamily="18" charset="0"/>
                <a:cs typeface="Arial" panose="020B0604020202020204" pitchFamily="34" charset="0"/>
              </a:rPr>
              <a:t>=STEYX (known_y’s, known_x’s). This function returns the standard error of the predicted </a:t>
            </a:r>
            <a:r>
              <a:rPr lang="en-US" i="1" dirty="0">
                <a:latin typeface="Calibri" panose="020F0502020204030204" pitchFamily="34" charset="0"/>
                <a:ea typeface="Times New Roman" panose="02020603050405020304" pitchFamily="18" charset="0"/>
                <a:cs typeface="Arial" panose="020B0604020202020204" pitchFamily="34" charset="0"/>
              </a:rPr>
              <a:t>y</a:t>
            </a:r>
            <a:r>
              <a:rPr lang="en-US" dirty="0">
                <a:latin typeface="Calibri" panose="020F0502020204030204" pitchFamily="34" charset="0"/>
                <a:ea typeface="Times New Roman" panose="02020603050405020304" pitchFamily="18" charset="0"/>
                <a:cs typeface="Arial" panose="020B0604020202020204" pitchFamily="34" charset="0"/>
              </a:rPr>
              <a:t>-value for each </a:t>
            </a:r>
            <a:r>
              <a:rPr lang="en-US" i="1" dirty="0">
                <a:latin typeface="Calibri" panose="020F0502020204030204" pitchFamily="34" charset="0"/>
                <a:ea typeface="Times New Roman" panose="02020603050405020304" pitchFamily="18" charset="0"/>
                <a:cs typeface="Arial" panose="020B0604020202020204" pitchFamily="34" charset="0"/>
              </a:rPr>
              <a:t>x</a:t>
            </a:r>
            <a:r>
              <a:rPr lang="en-US" dirty="0">
                <a:latin typeface="Calibri" panose="020F0502020204030204" pitchFamily="34" charset="0"/>
                <a:ea typeface="Times New Roman" panose="02020603050405020304" pitchFamily="18" charset="0"/>
                <a:cs typeface="Arial" panose="020B0604020202020204" pitchFamily="34" charset="0"/>
              </a:rPr>
              <a:t> in the regression. </a:t>
            </a:r>
            <a:endParaRPr lang="en-GB" dirty="0"/>
          </a:p>
        </p:txBody>
      </p:sp>
      <p:pic>
        <p:nvPicPr>
          <p:cNvPr id="8" name="Picture 7">
            <a:extLst>
              <a:ext uri="{FF2B5EF4-FFF2-40B4-BE49-F238E27FC236}">
                <a16:creationId xmlns:a16="http://schemas.microsoft.com/office/drawing/2014/main" id="{308426E5-2404-49AA-8AF4-B6020FFB76A6}"/>
              </a:ext>
            </a:extLst>
          </p:cNvPr>
          <p:cNvPicPr>
            <a:picLocks noChangeAspect="1"/>
          </p:cNvPicPr>
          <p:nvPr/>
        </p:nvPicPr>
        <p:blipFill>
          <a:blip r:embed="rId4"/>
          <a:stretch>
            <a:fillRect/>
          </a:stretch>
        </p:blipFill>
        <p:spPr>
          <a:xfrm>
            <a:off x="4909935" y="2428153"/>
            <a:ext cx="2905776" cy="923330"/>
          </a:xfrm>
          <a:prstGeom prst="rect">
            <a:avLst/>
          </a:prstGeom>
        </p:spPr>
      </p:pic>
      <p:sp>
        <p:nvSpPr>
          <p:cNvPr id="9" name="TextBox 8">
            <a:extLst>
              <a:ext uri="{FF2B5EF4-FFF2-40B4-BE49-F238E27FC236}">
                <a16:creationId xmlns:a16="http://schemas.microsoft.com/office/drawing/2014/main" id="{24C057DC-29A7-493A-9E76-820E8555EB2A}"/>
              </a:ext>
            </a:extLst>
          </p:cNvPr>
          <p:cNvSpPr txBox="1"/>
          <p:nvPr/>
        </p:nvSpPr>
        <p:spPr>
          <a:xfrm>
            <a:off x="7720081" y="2774487"/>
            <a:ext cx="864096" cy="369332"/>
          </a:xfrm>
          <a:prstGeom prst="rect">
            <a:avLst/>
          </a:prstGeom>
          <a:noFill/>
        </p:spPr>
        <p:txBody>
          <a:bodyPr wrap="square" rtlCol="0">
            <a:spAutoFit/>
          </a:bodyPr>
          <a:lstStyle/>
          <a:p>
            <a:r>
              <a:rPr lang="en-GB" dirty="0"/>
              <a:t>10.14</a:t>
            </a:r>
          </a:p>
        </p:txBody>
      </p:sp>
    </p:spTree>
    <p:extLst>
      <p:ext uri="{BB962C8B-B14F-4D97-AF65-F5344CB8AC3E}">
        <p14:creationId xmlns:p14="http://schemas.microsoft.com/office/powerpoint/2010/main" val="840365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80C2D1-46CE-4AF4-B59F-D9E78B76723D}"/>
              </a:ext>
            </a:extLst>
          </p:cNvPr>
          <p:cNvSpPr>
            <a:spLocks noGrp="1"/>
          </p:cNvSpPr>
          <p:nvPr>
            <p:ph type="sldNum" sz="quarter" idx="10"/>
          </p:nvPr>
        </p:nvSpPr>
        <p:spPr/>
        <p:txBody>
          <a:bodyPr/>
          <a:lstStyle/>
          <a:p>
            <a:pPr>
              <a:defRPr/>
            </a:pPr>
            <a:fld id="{8ED7645F-28E9-43F5-8DE8-F26D6BFC7DBB}" type="slidenum">
              <a:rPr lang="en-GB" smtClean="0"/>
              <a:pPr>
                <a:defRPr/>
              </a:pPr>
              <a:t>52</a:t>
            </a:fld>
            <a:endParaRPr lang="en-GB" dirty="0"/>
          </a:p>
        </p:txBody>
      </p:sp>
      <p:sp>
        <p:nvSpPr>
          <p:cNvPr id="4" name="Footer Placeholder 3">
            <a:extLst>
              <a:ext uri="{FF2B5EF4-FFF2-40B4-BE49-F238E27FC236}">
                <a16:creationId xmlns:a16="http://schemas.microsoft.com/office/drawing/2014/main" id="{C134C6BA-E025-4F6B-A270-5B9F54E53D96}"/>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0E25443E-0661-4ED2-B39F-9FA0573D5F3F}"/>
              </a:ext>
            </a:extLst>
          </p:cNvPr>
          <p:cNvSpPr>
            <a:spLocks noGrp="1"/>
          </p:cNvSpPr>
          <p:nvPr>
            <p:ph type="ctrTitle"/>
          </p:nvPr>
        </p:nvSpPr>
        <p:spPr>
          <a:xfrm>
            <a:off x="500063" y="285750"/>
            <a:ext cx="8176393" cy="714375"/>
          </a:xfrm>
        </p:spPr>
        <p:txBody>
          <a:bodyPr/>
          <a:lstStyle/>
          <a:p>
            <a:r>
              <a:rPr lang="en-GB" dirty="0"/>
              <a:t>Standard errors in time series (2/10)</a:t>
            </a:r>
          </a:p>
        </p:txBody>
      </p:sp>
      <p:sp>
        <p:nvSpPr>
          <p:cNvPr id="6" name="Rectangle 5">
            <a:extLst>
              <a:ext uri="{FF2B5EF4-FFF2-40B4-BE49-F238E27FC236}">
                <a16:creationId xmlns:a16="http://schemas.microsoft.com/office/drawing/2014/main" id="{A18EAF62-BCC8-4410-B0B5-23B76816F709}"/>
              </a:ext>
            </a:extLst>
          </p:cNvPr>
          <p:cNvSpPr/>
          <p:nvPr/>
        </p:nvSpPr>
        <p:spPr>
          <a:xfrm>
            <a:off x="500062" y="1268760"/>
            <a:ext cx="8176393" cy="646331"/>
          </a:xfrm>
          <a:prstGeom prst="rect">
            <a:avLst/>
          </a:prstGeom>
        </p:spPr>
        <p:txBody>
          <a:bodyPr wrap="square">
            <a:spAutoFit/>
          </a:bodyPr>
          <a:lstStyle/>
          <a:p>
            <a:pPr marL="0" marR="0" hangingPunct="0">
              <a:spcBef>
                <a:spcPts val="0"/>
              </a:spcBef>
              <a:spcAft>
                <a:spcPts val="0"/>
              </a:spcAft>
            </a:pPr>
            <a:r>
              <a:rPr lang="en-US" dirty="0">
                <a:latin typeface="Calibri" panose="020F0502020204030204" pitchFamily="34" charset="0"/>
                <a:ea typeface="Times New Roman" panose="02020603050405020304" pitchFamily="18" charset="0"/>
                <a:cs typeface="Arial" panose="020B0604020202020204" pitchFamily="34" charset="0"/>
              </a:rPr>
              <a:t>If you investigate Excel’s Help file, you will see that this function is a very elegant representation of a monstrous looking equation given by (10.15).</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0EB2989-6A42-4908-AF75-42B9B3B144CB}"/>
              </a:ext>
            </a:extLst>
          </p:cNvPr>
          <p:cNvSpPr/>
          <p:nvPr/>
        </p:nvSpPr>
        <p:spPr>
          <a:xfrm>
            <a:off x="532467" y="3167736"/>
            <a:ext cx="8320410" cy="1477328"/>
          </a:xfrm>
          <a:prstGeom prst="rect">
            <a:avLst/>
          </a:prstGeom>
        </p:spPr>
        <p:txBody>
          <a:bodyPr wrap="square">
            <a:spAutoFit/>
          </a:bodyPr>
          <a:lstStyle/>
          <a:p>
            <a:pPr marL="0"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Arial" panose="020B0604020202020204" pitchFamily="34" charset="0"/>
              </a:rPr>
              <a:t>Either way, remember that Excel formulae </a:t>
            </a:r>
            <a:r>
              <a:rPr lang="en-US" dirty="0">
                <a:latin typeface="Calibri" panose="020F0502020204030204" pitchFamily="34" charset="0"/>
                <a:ea typeface="Times New Roman" panose="02020603050405020304" pitchFamily="18" charset="0"/>
                <a:cs typeface="Times New Roman" panose="02020603050405020304" pitchFamily="18" charset="0"/>
              </a:rPr>
              <a:t>=SQRT(SUMXMY2(array_x, array_y)/n-2) and </a:t>
            </a:r>
            <a:r>
              <a:rPr lang="en-US" dirty="0">
                <a:latin typeface="Calibri" panose="020F0502020204030204" pitchFamily="34" charset="0"/>
                <a:ea typeface="Times New Roman" panose="02020603050405020304" pitchFamily="18" charset="0"/>
                <a:cs typeface="Arial" panose="020B0604020202020204" pitchFamily="34" charset="0"/>
              </a:rPr>
              <a:t>=STEYX(known_y’s, known_x’s) are identical.</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GB" dirty="0">
                <a:latin typeface="Calibri" panose="020F0502020204030204" pitchFamily="34" charset="0"/>
                <a:ea typeface="Times New Roman" panose="02020603050405020304" pitchFamily="18" charset="0"/>
                <a:cs typeface="Times New Roman" panose="02020603050405020304" pitchFamily="18" charset="0"/>
              </a:rPr>
              <a:t>They both return the standard error for the predicted values. </a:t>
            </a:r>
            <a:r>
              <a:rPr lang="en-US" dirty="0">
                <a:latin typeface="Calibri" panose="020F0502020204030204" pitchFamily="34" charset="0"/>
                <a:ea typeface="Times New Roman" panose="02020603050405020304" pitchFamily="18" charset="0"/>
                <a:cs typeface="Arial" panose="020B0604020202020204" pitchFamily="34" charset="0"/>
              </a:rPr>
              <a:t>If the standard error SE</a:t>
            </a:r>
            <a:r>
              <a:rPr lang="en-US" baseline="-25000" dirty="0">
                <a:latin typeface="Calibri" panose="020F0502020204030204" pitchFamily="34" charset="0"/>
                <a:ea typeface="Times New Roman" panose="02020603050405020304" pitchFamily="18" charset="0"/>
                <a:cs typeface="Arial" panose="020B0604020202020204" pitchFamily="34" charset="0"/>
              </a:rPr>
              <a:t>y,x</a:t>
            </a:r>
            <a:r>
              <a:rPr lang="en-US" dirty="0">
                <a:latin typeface="Calibri" panose="020F0502020204030204" pitchFamily="34" charset="0"/>
                <a:ea typeface="Times New Roman" panose="02020603050405020304" pitchFamily="18" charset="0"/>
                <a:cs typeface="Arial" panose="020B0604020202020204" pitchFamily="34" charset="0"/>
              </a:rPr>
              <a:t> is a measure of the amount of error in the prediction of </a:t>
            </a:r>
            <a:r>
              <a:rPr lang="en-US" i="1" dirty="0">
                <a:latin typeface="Calibri" panose="020F0502020204030204" pitchFamily="34" charset="0"/>
                <a:ea typeface="Times New Roman" panose="02020603050405020304" pitchFamily="18" charset="0"/>
                <a:cs typeface="Arial" panose="020B0604020202020204" pitchFamily="34" charset="0"/>
              </a:rPr>
              <a:t>y</a:t>
            </a:r>
            <a:r>
              <a:rPr lang="en-US" dirty="0">
                <a:latin typeface="Calibri" panose="020F0502020204030204" pitchFamily="34" charset="0"/>
                <a:ea typeface="Times New Roman" panose="02020603050405020304" pitchFamily="18" charset="0"/>
                <a:cs typeface="Arial" panose="020B0604020202020204" pitchFamily="34" charset="0"/>
              </a:rPr>
              <a:t> for an individual </a:t>
            </a:r>
            <a:r>
              <a:rPr lang="en-US" i="1" dirty="0">
                <a:latin typeface="Calibri" panose="020F0502020204030204" pitchFamily="34" charset="0"/>
                <a:ea typeface="Times New Roman" panose="02020603050405020304" pitchFamily="18" charset="0"/>
                <a:cs typeface="Arial" panose="020B0604020202020204" pitchFamily="34" charset="0"/>
              </a:rPr>
              <a:t>x</a:t>
            </a:r>
            <a:r>
              <a:rPr lang="en-US" dirty="0">
                <a:latin typeface="Calibri" panose="020F0502020204030204" pitchFamily="34" charset="0"/>
                <a:ea typeface="Times New Roman" panose="02020603050405020304" pitchFamily="18" charset="0"/>
                <a:cs typeface="Arial" panose="020B0604020202020204" pitchFamily="34" charset="0"/>
              </a:rPr>
              <a:t>. This means we can modify equation (10.13) into equation (10.16).</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3469C3D8-2949-4EE6-B638-8D092BE4B83B}"/>
              </a:ext>
            </a:extLst>
          </p:cNvPr>
          <p:cNvSpPr/>
          <p:nvPr/>
        </p:nvSpPr>
        <p:spPr>
          <a:xfrm>
            <a:off x="609279" y="5229834"/>
            <a:ext cx="8320409" cy="646331"/>
          </a:xfrm>
          <a:prstGeom prst="rect">
            <a:avLst/>
          </a:prstGeom>
        </p:spPr>
        <p:txBody>
          <a:bodyPr wrap="square">
            <a:spAutoFit/>
          </a:bodyPr>
          <a:lstStyle/>
          <a:p>
            <a:r>
              <a:rPr lang="en-US" dirty="0">
                <a:latin typeface="Calibri" panose="020F0502020204030204" pitchFamily="34" charset="0"/>
                <a:ea typeface="Times New Roman" panose="02020603050405020304" pitchFamily="18" charset="0"/>
              </a:rPr>
              <a:t>Where, ŷ</a:t>
            </a:r>
            <a:r>
              <a:rPr lang="en-US" dirty="0">
                <a:latin typeface="Calibri" panose="020F0502020204030204" pitchFamily="34" charset="0"/>
                <a:ea typeface="Times New Roman" panose="02020603050405020304" pitchFamily="18" charset="0"/>
                <a:cs typeface="Arial" panose="020B0604020202020204" pitchFamily="34" charset="0"/>
              </a:rPr>
              <a:t> are the predicted values, </a:t>
            </a:r>
            <a:r>
              <a:rPr lang="en-US" dirty="0" err="1">
                <a:latin typeface="Calibri" panose="020F0502020204030204" pitchFamily="34" charset="0"/>
                <a:ea typeface="Times New Roman" panose="02020603050405020304" pitchFamily="18" charset="0"/>
                <a:cs typeface="Arial" panose="020B0604020202020204" pitchFamily="34" charset="0"/>
              </a:rPr>
              <a:t>SE</a:t>
            </a:r>
            <a:r>
              <a:rPr lang="en-US" baseline="-25000" dirty="0" err="1">
                <a:latin typeface="Calibri" panose="020F0502020204030204" pitchFamily="34" charset="0"/>
                <a:ea typeface="Times New Roman" panose="02020603050405020304" pitchFamily="18" charset="0"/>
                <a:cs typeface="Arial" panose="020B0604020202020204" pitchFamily="34" charset="0"/>
              </a:rPr>
              <a:t>y,</a:t>
            </a:r>
            <a:r>
              <a:rPr lang="en-US" baseline="-25000" dirty="0" err="1">
                <a:latin typeface="Calibri" panose="020F0502020204030204" pitchFamily="34" charset="0"/>
                <a:ea typeface="Times New Roman" panose="02020603050405020304" pitchFamily="18" charset="0"/>
              </a:rPr>
              <a:t>ŷ</a:t>
            </a:r>
            <a:r>
              <a:rPr lang="en-US" dirty="0">
                <a:latin typeface="Calibri" panose="020F0502020204030204" pitchFamily="34" charset="0"/>
                <a:ea typeface="Times New Roman" panose="02020603050405020304" pitchFamily="18" charset="0"/>
                <a:cs typeface="Arial" panose="020B0604020202020204" pitchFamily="34" charset="0"/>
              </a:rPr>
              <a:t> is the standard error of prediction and the t</a:t>
            </a:r>
            <a:r>
              <a:rPr lang="en-US" baseline="-25000" dirty="0">
                <a:latin typeface="Calibri" panose="020F0502020204030204" pitchFamily="34" charset="0"/>
                <a:ea typeface="Times New Roman" panose="02020603050405020304" pitchFamily="18" charset="0"/>
                <a:cs typeface="Arial" panose="020B0604020202020204" pitchFamily="34" charset="0"/>
              </a:rPr>
              <a:t>value</a:t>
            </a:r>
            <a:r>
              <a:rPr lang="en-US" dirty="0">
                <a:latin typeface="Calibri" panose="020F0502020204030204" pitchFamily="34" charset="0"/>
                <a:ea typeface="Times New Roman" panose="02020603050405020304" pitchFamily="18" charset="0"/>
                <a:cs typeface="Arial" panose="020B0604020202020204" pitchFamily="34" charset="0"/>
              </a:rPr>
              <a:t> is the </a:t>
            </a:r>
            <a:r>
              <a:rPr lang="en-US" i="1" dirty="0">
                <a:latin typeface="Calibri" panose="020F0502020204030204" pitchFamily="34" charset="0"/>
                <a:ea typeface="Times New Roman" panose="02020603050405020304" pitchFamily="18" charset="0"/>
                <a:cs typeface="Arial" panose="020B0604020202020204" pitchFamily="34" charset="0"/>
              </a:rPr>
              <a:t>t</a:t>
            </a:r>
            <a:r>
              <a:rPr lang="en-US" dirty="0">
                <a:latin typeface="Calibri" panose="020F0502020204030204" pitchFamily="34" charset="0"/>
                <a:ea typeface="Times New Roman" panose="02020603050405020304" pitchFamily="18" charset="0"/>
                <a:cs typeface="Arial" panose="020B0604020202020204" pitchFamily="34" charset="0"/>
              </a:rPr>
              <a:t>-value from the Student’s t critical table (z-value used for longer time series). </a:t>
            </a:r>
            <a:endParaRPr lang="en-GB" dirty="0"/>
          </a:p>
        </p:txBody>
      </p:sp>
      <p:pic>
        <p:nvPicPr>
          <p:cNvPr id="2" name="Picture 1">
            <a:extLst>
              <a:ext uri="{FF2B5EF4-FFF2-40B4-BE49-F238E27FC236}">
                <a16:creationId xmlns:a16="http://schemas.microsoft.com/office/drawing/2014/main" id="{2AF5F693-E1CE-47B5-AC4F-EA57C4852EFB}"/>
              </a:ext>
            </a:extLst>
          </p:cNvPr>
          <p:cNvPicPr>
            <a:picLocks noChangeAspect="1"/>
          </p:cNvPicPr>
          <p:nvPr/>
        </p:nvPicPr>
        <p:blipFill>
          <a:blip r:embed="rId2"/>
          <a:stretch>
            <a:fillRect/>
          </a:stretch>
        </p:blipFill>
        <p:spPr>
          <a:xfrm>
            <a:off x="844101" y="2152515"/>
            <a:ext cx="7455797" cy="744434"/>
          </a:xfrm>
          <a:prstGeom prst="rect">
            <a:avLst/>
          </a:prstGeom>
        </p:spPr>
      </p:pic>
      <p:pic>
        <p:nvPicPr>
          <p:cNvPr id="11" name="Picture 10">
            <a:extLst>
              <a:ext uri="{FF2B5EF4-FFF2-40B4-BE49-F238E27FC236}">
                <a16:creationId xmlns:a16="http://schemas.microsoft.com/office/drawing/2014/main" id="{32380E01-CDA6-4FFC-8A94-36F79ED139A8}"/>
              </a:ext>
            </a:extLst>
          </p:cNvPr>
          <p:cNvPicPr>
            <a:picLocks noChangeAspect="1"/>
          </p:cNvPicPr>
          <p:nvPr/>
        </p:nvPicPr>
        <p:blipFill>
          <a:blip r:embed="rId3"/>
          <a:stretch>
            <a:fillRect/>
          </a:stretch>
        </p:blipFill>
        <p:spPr>
          <a:xfrm>
            <a:off x="859111" y="4665996"/>
            <a:ext cx="7517207" cy="367815"/>
          </a:xfrm>
          <a:prstGeom prst="rect">
            <a:avLst/>
          </a:prstGeom>
        </p:spPr>
      </p:pic>
    </p:spTree>
    <p:extLst>
      <p:ext uri="{BB962C8B-B14F-4D97-AF65-F5344CB8AC3E}">
        <p14:creationId xmlns:p14="http://schemas.microsoft.com/office/powerpoint/2010/main" val="28534947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80C2D1-46CE-4AF4-B59F-D9E78B76723D}"/>
              </a:ext>
            </a:extLst>
          </p:cNvPr>
          <p:cNvSpPr>
            <a:spLocks noGrp="1"/>
          </p:cNvSpPr>
          <p:nvPr>
            <p:ph type="sldNum" sz="quarter" idx="10"/>
          </p:nvPr>
        </p:nvSpPr>
        <p:spPr/>
        <p:txBody>
          <a:bodyPr/>
          <a:lstStyle/>
          <a:p>
            <a:pPr>
              <a:defRPr/>
            </a:pPr>
            <a:fld id="{8ED7645F-28E9-43F5-8DE8-F26D6BFC7DBB}" type="slidenum">
              <a:rPr lang="en-GB" smtClean="0"/>
              <a:pPr>
                <a:defRPr/>
              </a:pPr>
              <a:t>53</a:t>
            </a:fld>
            <a:endParaRPr lang="en-GB" dirty="0"/>
          </a:p>
        </p:txBody>
      </p:sp>
      <p:sp>
        <p:nvSpPr>
          <p:cNvPr id="4" name="Footer Placeholder 3">
            <a:extLst>
              <a:ext uri="{FF2B5EF4-FFF2-40B4-BE49-F238E27FC236}">
                <a16:creationId xmlns:a16="http://schemas.microsoft.com/office/drawing/2014/main" id="{C134C6BA-E025-4F6B-A270-5B9F54E53D96}"/>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0E25443E-0661-4ED2-B39F-9FA0573D5F3F}"/>
              </a:ext>
            </a:extLst>
          </p:cNvPr>
          <p:cNvSpPr>
            <a:spLocks noGrp="1"/>
          </p:cNvSpPr>
          <p:nvPr>
            <p:ph type="ctrTitle"/>
          </p:nvPr>
        </p:nvSpPr>
        <p:spPr>
          <a:xfrm>
            <a:off x="500063" y="285750"/>
            <a:ext cx="8176393" cy="714375"/>
          </a:xfrm>
        </p:spPr>
        <p:txBody>
          <a:bodyPr/>
          <a:lstStyle/>
          <a:p>
            <a:r>
              <a:rPr lang="en-GB" dirty="0"/>
              <a:t>Standard errors in time series (3/10)</a:t>
            </a:r>
          </a:p>
        </p:txBody>
      </p:sp>
      <p:sp>
        <p:nvSpPr>
          <p:cNvPr id="2" name="Rectangle 1">
            <a:extLst>
              <a:ext uri="{FF2B5EF4-FFF2-40B4-BE49-F238E27FC236}">
                <a16:creationId xmlns:a16="http://schemas.microsoft.com/office/drawing/2014/main" id="{C00FD883-FB58-45E3-8176-0F91E8BACA67}"/>
              </a:ext>
            </a:extLst>
          </p:cNvPr>
          <p:cNvSpPr/>
          <p:nvPr/>
        </p:nvSpPr>
        <p:spPr>
          <a:xfrm>
            <a:off x="441554" y="1268760"/>
            <a:ext cx="1577291" cy="369332"/>
          </a:xfrm>
          <a:prstGeom prst="rect">
            <a:avLst/>
          </a:prstGeom>
        </p:spPr>
        <p:txBody>
          <a:bodyPr wrap="none">
            <a:spAutoFit/>
          </a:bodyPr>
          <a:lstStyle/>
          <a:p>
            <a:pPr marL="0" marR="0" algn="just" hangingPunct="0">
              <a:spcBef>
                <a:spcPts val="0"/>
              </a:spcBef>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Example 10.11</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64AF297-3EB8-489C-90C2-03A52948193E}"/>
              </a:ext>
            </a:extLst>
          </p:cNvPr>
          <p:cNvSpPr/>
          <p:nvPr/>
        </p:nvSpPr>
        <p:spPr>
          <a:xfrm>
            <a:off x="500063" y="2100814"/>
            <a:ext cx="3975528" cy="1754326"/>
          </a:xfrm>
          <a:prstGeom prst="rect">
            <a:avLst/>
          </a:prstGeom>
        </p:spPr>
        <p:txBody>
          <a:bodyPr wrap="square">
            <a:spAutoFit/>
          </a:bodyPr>
          <a:lstStyle/>
          <a:p>
            <a:pPr marL="0" marR="0"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Consider fitting a confidence interval to the Example 10.4 data and provide forecasts for the next ten-time periods. As most of the calculations have already been demonstrated, we’ll use only Excel and SPSS to demonstrate how to do it.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E239124-5231-4E51-90A2-2991E0BCC0A8}"/>
              </a:ext>
            </a:extLst>
          </p:cNvPr>
          <p:cNvSpPr/>
          <p:nvPr/>
        </p:nvSpPr>
        <p:spPr>
          <a:xfrm>
            <a:off x="500063" y="4134193"/>
            <a:ext cx="3975528" cy="1477328"/>
          </a:xfrm>
          <a:prstGeom prst="rect">
            <a:avLst/>
          </a:prstGeom>
        </p:spPr>
        <p:txBody>
          <a:bodyPr wrap="square">
            <a:spAutoFit/>
          </a:bodyPr>
          <a:lstStyle/>
          <a:p>
            <a:pPr marL="0" marR="0"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We will use Excel =TREND() function to produce forecasts and calculate the prediction interval for the  trend forecasts. Figures 10.31 and 10.32 illustrates the technique.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6AE32CC0-BEC9-4437-A3CD-12BD7D2B678E}"/>
              </a:ext>
            </a:extLst>
          </p:cNvPr>
          <p:cNvPicPr/>
          <p:nvPr/>
        </p:nvPicPr>
        <p:blipFill>
          <a:blip r:embed="rId2"/>
          <a:stretch>
            <a:fillRect/>
          </a:stretch>
        </p:blipFill>
        <p:spPr>
          <a:xfrm>
            <a:off x="4508992" y="1285557"/>
            <a:ext cx="4420696" cy="4786631"/>
          </a:xfrm>
          <a:prstGeom prst="rect">
            <a:avLst/>
          </a:prstGeom>
        </p:spPr>
      </p:pic>
    </p:spTree>
    <p:extLst>
      <p:ext uri="{BB962C8B-B14F-4D97-AF65-F5344CB8AC3E}">
        <p14:creationId xmlns:p14="http://schemas.microsoft.com/office/powerpoint/2010/main" val="2377358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749B76-70E3-4B6D-9358-2FC94BC46A38}"/>
              </a:ext>
            </a:extLst>
          </p:cNvPr>
          <p:cNvSpPr>
            <a:spLocks noGrp="1"/>
          </p:cNvSpPr>
          <p:nvPr>
            <p:ph type="sldNum" sz="quarter" idx="10"/>
          </p:nvPr>
        </p:nvSpPr>
        <p:spPr/>
        <p:txBody>
          <a:bodyPr/>
          <a:lstStyle/>
          <a:p>
            <a:pPr>
              <a:defRPr/>
            </a:pPr>
            <a:fld id="{8ED7645F-28E9-43F5-8DE8-F26D6BFC7DBB}" type="slidenum">
              <a:rPr lang="en-GB" smtClean="0"/>
              <a:pPr>
                <a:defRPr/>
              </a:pPr>
              <a:t>54</a:t>
            </a:fld>
            <a:endParaRPr lang="en-GB" dirty="0"/>
          </a:p>
        </p:txBody>
      </p:sp>
      <p:sp>
        <p:nvSpPr>
          <p:cNvPr id="4" name="Footer Placeholder 3">
            <a:extLst>
              <a:ext uri="{FF2B5EF4-FFF2-40B4-BE49-F238E27FC236}">
                <a16:creationId xmlns:a16="http://schemas.microsoft.com/office/drawing/2014/main" id="{2E2CFCD7-0233-45D2-BE26-D5E830D513C3}"/>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A7428539-B655-4EB5-AD66-55FFDFAFA006}"/>
              </a:ext>
            </a:extLst>
          </p:cNvPr>
          <p:cNvSpPr>
            <a:spLocks noGrp="1"/>
          </p:cNvSpPr>
          <p:nvPr>
            <p:ph type="ctrTitle"/>
          </p:nvPr>
        </p:nvSpPr>
        <p:spPr>
          <a:xfrm>
            <a:off x="500063" y="285750"/>
            <a:ext cx="8176393" cy="714375"/>
          </a:xfrm>
        </p:spPr>
        <p:txBody>
          <a:bodyPr/>
          <a:lstStyle/>
          <a:p>
            <a:r>
              <a:rPr lang="en-GB" dirty="0"/>
              <a:t>Standard errors in time series (4/10)</a:t>
            </a:r>
          </a:p>
        </p:txBody>
      </p:sp>
      <p:pic>
        <p:nvPicPr>
          <p:cNvPr id="6" name="Picture 5">
            <a:extLst>
              <a:ext uri="{FF2B5EF4-FFF2-40B4-BE49-F238E27FC236}">
                <a16:creationId xmlns:a16="http://schemas.microsoft.com/office/drawing/2014/main" id="{F612F29D-EF8B-45D6-93E1-4B940657E702}"/>
              </a:ext>
            </a:extLst>
          </p:cNvPr>
          <p:cNvPicPr/>
          <p:nvPr/>
        </p:nvPicPr>
        <p:blipFill>
          <a:blip r:embed="rId2"/>
          <a:stretch>
            <a:fillRect/>
          </a:stretch>
        </p:blipFill>
        <p:spPr>
          <a:xfrm>
            <a:off x="500063" y="1340768"/>
            <a:ext cx="7744345" cy="4464496"/>
          </a:xfrm>
          <a:prstGeom prst="rect">
            <a:avLst/>
          </a:prstGeom>
        </p:spPr>
      </p:pic>
    </p:spTree>
    <p:extLst>
      <p:ext uri="{BB962C8B-B14F-4D97-AF65-F5344CB8AC3E}">
        <p14:creationId xmlns:p14="http://schemas.microsoft.com/office/powerpoint/2010/main" val="4006887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749B76-70E3-4B6D-9358-2FC94BC46A38}"/>
              </a:ext>
            </a:extLst>
          </p:cNvPr>
          <p:cNvSpPr>
            <a:spLocks noGrp="1"/>
          </p:cNvSpPr>
          <p:nvPr>
            <p:ph type="sldNum" sz="quarter" idx="10"/>
          </p:nvPr>
        </p:nvSpPr>
        <p:spPr/>
        <p:txBody>
          <a:bodyPr/>
          <a:lstStyle/>
          <a:p>
            <a:pPr>
              <a:defRPr/>
            </a:pPr>
            <a:fld id="{8ED7645F-28E9-43F5-8DE8-F26D6BFC7DBB}" type="slidenum">
              <a:rPr lang="en-GB" smtClean="0"/>
              <a:pPr>
                <a:defRPr/>
              </a:pPr>
              <a:t>55</a:t>
            </a:fld>
            <a:endParaRPr lang="en-GB" dirty="0"/>
          </a:p>
        </p:txBody>
      </p:sp>
      <p:sp>
        <p:nvSpPr>
          <p:cNvPr id="4" name="Footer Placeholder 3">
            <a:extLst>
              <a:ext uri="{FF2B5EF4-FFF2-40B4-BE49-F238E27FC236}">
                <a16:creationId xmlns:a16="http://schemas.microsoft.com/office/drawing/2014/main" id="{2E2CFCD7-0233-45D2-BE26-D5E830D513C3}"/>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A7428539-B655-4EB5-AD66-55FFDFAFA006}"/>
              </a:ext>
            </a:extLst>
          </p:cNvPr>
          <p:cNvSpPr>
            <a:spLocks noGrp="1"/>
          </p:cNvSpPr>
          <p:nvPr>
            <p:ph type="ctrTitle"/>
          </p:nvPr>
        </p:nvSpPr>
        <p:spPr>
          <a:xfrm>
            <a:off x="500063" y="285750"/>
            <a:ext cx="8176393" cy="714375"/>
          </a:xfrm>
        </p:spPr>
        <p:txBody>
          <a:bodyPr/>
          <a:lstStyle/>
          <a:p>
            <a:r>
              <a:rPr lang="en-GB" dirty="0"/>
              <a:t>Standard errors in time series (5/10)</a:t>
            </a:r>
          </a:p>
        </p:txBody>
      </p:sp>
      <p:sp>
        <p:nvSpPr>
          <p:cNvPr id="7" name="Rectangle 6">
            <a:extLst>
              <a:ext uri="{FF2B5EF4-FFF2-40B4-BE49-F238E27FC236}">
                <a16:creationId xmlns:a16="http://schemas.microsoft.com/office/drawing/2014/main" id="{D257982B-B628-4A67-8CE7-37DA8321EA20}"/>
              </a:ext>
            </a:extLst>
          </p:cNvPr>
          <p:cNvSpPr/>
          <p:nvPr/>
        </p:nvSpPr>
        <p:spPr>
          <a:xfrm>
            <a:off x="554110" y="1556792"/>
            <a:ext cx="8176393" cy="1754326"/>
          </a:xfrm>
          <a:prstGeom prst="rect">
            <a:avLst/>
          </a:prstGeom>
        </p:spPr>
        <p:txBody>
          <a:bodyPr wrap="square">
            <a:spAutoFit/>
          </a:bodyPr>
          <a:lstStyle/>
          <a:p>
            <a:pPr marL="0"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Note the cell H13, where we provided yet another alternative to calculate the standard error (this gives us H3, H4, H5 and H13 as four alternatives to calculate the same value, using different equations or functions). </a:t>
            </a:r>
          </a:p>
          <a:p>
            <a:pPr marL="0" marR="0" algn="just" hangingPunct="0">
              <a:spcBef>
                <a:spcPts val="0"/>
              </a:spcBef>
              <a:spcAft>
                <a:spcPts val="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The fourth approach in cell H13 is based on the Pearson correlation coefficient and the Total Sum of Squares (SST) to calculate the standard error:</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8568BE1-03EB-480B-9104-83EE19C239AC}"/>
              </a:ext>
            </a:extLst>
          </p:cNvPr>
          <p:cNvSpPr/>
          <p:nvPr/>
        </p:nvSpPr>
        <p:spPr>
          <a:xfrm>
            <a:off x="4860031" y="3896655"/>
            <a:ext cx="3816425" cy="646331"/>
          </a:xfrm>
          <a:prstGeom prst="rect">
            <a:avLst/>
          </a:prstGeom>
        </p:spPr>
        <p:txBody>
          <a:bodyPr wrap="squar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SST is defined by equation (9.13) in the previous chapter.</a:t>
            </a:r>
            <a:endParaRPr lang="en-GB" dirty="0"/>
          </a:p>
        </p:txBody>
      </p:sp>
      <p:pic>
        <p:nvPicPr>
          <p:cNvPr id="6" name="Picture 5">
            <a:extLst>
              <a:ext uri="{FF2B5EF4-FFF2-40B4-BE49-F238E27FC236}">
                <a16:creationId xmlns:a16="http://schemas.microsoft.com/office/drawing/2014/main" id="{366EDDB4-8646-46E3-B3BD-9CC3F01A22D7}"/>
              </a:ext>
            </a:extLst>
          </p:cNvPr>
          <p:cNvPicPr>
            <a:picLocks noChangeAspect="1"/>
          </p:cNvPicPr>
          <p:nvPr/>
        </p:nvPicPr>
        <p:blipFill>
          <a:blip r:embed="rId2"/>
          <a:stretch>
            <a:fillRect/>
          </a:stretch>
        </p:blipFill>
        <p:spPr>
          <a:xfrm>
            <a:off x="870949" y="3719547"/>
            <a:ext cx="2420241" cy="1000546"/>
          </a:xfrm>
          <a:prstGeom prst="rect">
            <a:avLst/>
          </a:prstGeom>
        </p:spPr>
      </p:pic>
      <p:sp>
        <p:nvSpPr>
          <p:cNvPr id="10" name="TextBox 9">
            <a:extLst>
              <a:ext uri="{FF2B5EF4-FFF2-40B4-BE49-F238E27FC236}">
                <a16:creationId xmlns:a16="http://schemas.microsoft.com/office/drawing/2014/main" id="{AA4A8546-E8A4-4D58-87B6-B97238676C27}"/>
              </a:ext>
            </a:extLst>
          </p:cNvPr>
          <p:cNvSpPr txBox="1"/>
          <p:nvPr/>
        </p:nvSpPr>
        <p:spPr>
          <a:xfrm>
            <a:off x="3491477" y="4085370"/>
            <a:ext cx="892371" cy="369332"/>
          </a:xfrm>
          <a:prstGeom prst="rect">
            <a:avLst/>
          </a:prstGeom>
          <a:noFill/>
        </p:spPr>
        <p:txBody>
          <a:bodyPr wrap="square" rtlCol="0">
            <a:spAutoFit/>
          </a:bodyPr>
          <a:lstStyle/>
          <a:p>
            <a:r>
              <a:rPr lang="en-GB" dirty="0"/>
              <a:t>10.17</a:t>
            </a:r>
          </a:p>
        </p:txBody>
      </p:sp>
    </p:spTree>
    <p:extLst>
      <p:ext uri="{BB962C8B-B14F-4D97-AF65-F5344CB8AC3E}">
        <p14:creationId xmlns:p14="http://schemas.microsoft.com/office/powerpoint/2010/main" val="15090476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749B76-70E3-4B6D-9358-2FC94BC46A38}"/>
              </a:ext>
            </a:extLst>
          </p:cNvPr>
          <p:cNvSpPr>
            <a:spLocks noGrp="1"/>
          </p:cNvSpPr>
          <p:nvPr>
            <p:ph type="sldNum" sz="quarter" idx="10"/>
          </p:nvPr>
        </p:nvSpPr>
        <p:spPr/>
        <p:txBody>
          <a:bodyPr/>
          <a:lstStyle/>
          <a:p>
            <a:pPr>
              <a:defRPr/>
            </a:pPr>
            <a:fld id="{8ED7645F-28E9-43F5-8DE8-F26D6BFC7DBB}" type="slidenum">
              <a:rPr lang="en-GB" smtClean="0"/>
              <a:pPr>
                <a:defRPr/>
              </a:pPr>
              <a:t>56</a:t>
            </a:fld>
            <a:endParaRPr lang="en-GB" dirty="0"/>
          </a:p>
        </p:txBody>
      </p:sp>
      <p:sp>
        <p:nvSpPr>
          <p:cNvPr id="4" name="Footer Placeholder 3">
            <a:extLst>
              <a:ext uri="{FF2B5EF4-FFF2-40B4-BE49-F238E27FC236}">
                <a16:creationId xmlns:a16="http://schemas.microsoft.com/office/drawing/2014/main" id="{2E2CFCD7-0233-45D2-BE26-D5E830D513C3}"/>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A7428539-B655-4EB5-AD66-55FFDFAFA006}"/>
              </a:ext>
            </a:extLst>
          </p:cNvPr>
          <p:cNvSpPr>
            <a:spLocks noGrp="1"/>
          </p:cNvSpPr>
          <p:nvPr>
            <p:ph type="ctrTitle"/>
          </p:nvPr>
        </p:nvSpPr>
        <p:spPr>
          <a:xfrm>
            <a:off x="500063" y="285750"/>
            <a:ext cx="8176393" cy="714375"/>
          </a:xfrm>
        </p:spPr>
        <p:txBody>
          <a:bodyPr/>
          <a:lstStyle/>
          <a:p>
            <a:r>
              <a:rPr lang="en-GB" dirty="0"/>
              <a:t>Standard errors in time series (6/10)</a:t>
            </a:r>
          </a:p>
        </p:txBody>
      </p:sp>
      <p:sp>
        <p:nvSpPr>
          <p:cNvPr id="2" name="Rectangle 1">
            <a:extLst>
              <a:ext uri="{FF2B5EF4-FFF2-40B4-BE49-F238E27FC236}">
                <a16:creationId xmlns:a16="http://schemas.microsoft.com/office/drawing/2014/main" id="{69605F03-26A2-47B5-960C-6FEAF6048A7A}"/>
              </a:ext>
            </a:extLst>
          </p:cNvPr>
          <p:cNvSpPr/>
          <p:nvPr/>
        </p:nvSpPr>
        <p:spPr>
          <a:xfrm>
            <a:off x="451996" y="1375042"/>
            <a:ext cx="3039883" cy="3693319"/>
          </a:xfrm>
          <a:prstGeom prst="rect">
            <a:avLst/>
          </a:prstGeom>
        </p:spPr>
        <p:txBody>
          <a:bodyPr wrap="square">
            <a:spAutoFit/>
          </a:bodyPr>
          <a:lstStyle/>
          <a:p>
            <a:pPr marL="0" marR="0"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Equations (10.14) and (10.17) produce the same value, as we can see from the cells H3 and H4. </a:t>
            </a:r>
          </a:p>
          <a:p>
            <a:pPr marL="0" marR="0" hangingPunct="0">
              <a:spcBef>
                <a:spcPts val="0"/>
              </a:spcBef>
              <a:spcAft>
                <a:spcPts val="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Trend function was extrapolated 10 periods in the future. </a:t>
            </a:r>
          </a:p>
          <a:p>
            <a:pPr marL="0" marR="0" hangingPunct="0">
              <a:spcBef>
                <a:spcPts val="0"/>
              </a:spcBef>
              <a:spcAft>
                <a:spcPts val="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Figure 10.33 illustrates the graph for the prediction and the corresponding prediction interval.</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EFB169-A19B-4F9C-8362-8AAC5BCEDCC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91878" y="1372473"/>
            <a:ext cx="5437809" cy="4576807"/>
          </a:xfrm>
          <a:prstGeom prst="rect">
            <a:avLst/>
          </a:prstGeom>
          <a:noFill/>
        </p:spPr>
      </p:pic>
    </p:spTree>
    <p:extLst>
      <p:ext uri="{BB962C8B-B14F-4D97-AF65-F5344CB8AC3E}">
        <p14:creationId xmlns:p14="http://schemas.microsoft.com/office/powerpoint/2010/main" val="35251214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749B76-70E3-4B6D-9358-2FC94BC46A38}"/>
              </a:ext>
            </a:extLst>
          </p:cNvPr>
          <p:cNvSpPr>
            <a:spLocks noGrp="1"/>
          </p:cNvSpPr>
          <p:nvPr>
            <p:ph type="sldNum" sz="quarter" idx="10"/>
          </p:nvPr>
        </p:nvSpPr>
        <p:spPr/>
        <p:txBody>
          <a:bodyPr/>
          <a:lstStyle/>
          <a:p>
            <a:pPr>
              <a:defRPr/>
            </a:pPr>
            <a:fld id="{8ED7645F-28E9-43F5-8DE8-F26D6BFC7DBB}" type="slidenum">
              <a:rPr lang="en-GB" smtClean="0"/>
              <a:pPr>
                <a:defRPr/>
              </a:pPr>
              <a:t>57</a:t>
            </a:fld>
            <a:endParaRPr lang="en-GB" dirty="0"/>
          </a:p>
        </p:txBody>
      </p:sp>
      <p:sp>
        <p:nvSpPr>
          <p:cNvPr id="4" name="Footer Placeholder 3">
            <a:extLst>
              <a:ext uri="{FF2B5EF4-FFF2-40B4-BE49-F238E27FC236}">
                <a16:creationId xmlns:a16="http://schemas.microsoft.com/office/drawing/2014/main" id="{2E2CFCD7-0233-45D2-BE26-D5E830D513C3}"/>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A7428539-B655-4EB5-AD66-55FFDFAFA006}"/>
              </a:ext>
            </a:extLst>
          </p:cNvPr>
          <p:cNvSpPr>
            <a:spLocks noGrp="1"/>
          </p:cNvSpPr>
          <p:nvPr>
            <p:ph type="ctrTitle"/>
          </p:nvPr>
        </p:nvSpPr>
        <p:spPr>
          <a:xfrm>
            <a:off x="500063" y="285750"/>
            <a:ext cx="8176393" cy="714375"/>
          </a:xfrm>
        </p:spPr>
        <p:txBody>
          <a:bodyPr/>
          <a:lstStyle/>
          <a:p>
            <a:r>
              <a:rPr lang="en-GB" dirty="0"/>
              <a:t>Standard errors in time series (7/10)</a:t>
            </a:r>
          </a:p>
        </p:txBody>
      </p:sp>
      <p:sp>
        <p:nvSpPr>
          <p:cNvPr id="2" name="Rectangle 1">
            <a:extLst>
              <a:ext uri="{FF2B5EF4-FFF2-40B4-BE49-F238E27FC236}">
                <a16:creationId xmlns:a16="http://schemas.microsoft.com/office/drawing/2014/main" id="{710DC572-1CD1-4FF9-B655-3033C68BA608}"/>
              </a:ext>
            </a:extLst>
          </p:cNvPr>
          <p:cNvSpPr/>
          <p:nvPr/>
        </p:nvSpPr>
        <p:spPr>
          <a:xfrm>
            <a:off x="500062" y="1268760"/>
            <a:ext cx="8248401" cy="369332"/>
          </a:xfrm>
          <a:prstGeom prst="rect">
            <a:avLst/>
          </a:prstGeom>
          <a:solidFill>
            <a:schemeClr val="accent2">
              <a:lumMod val="20000"/>
              <a:lumOff val="80000"/>
            </a:schemeClr>
          </a:solidFill>
        </p:spPr>
        <p:txBody>
          <a:bodyPr wrap="square">
            <a:spAutoFit/>
          </a:bodyPr>
          <a:lstStyle/>
          <a:p>
            <a:pPr marL="0"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How do we calculate the confidence interval if it changes with time?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2C324DD-8D7F-4E82-B570-64FF8EAC28C2}"/>
              </a:ext>
            </a:extLst>
          </p:cNvPr>
          <p:cNvSpPr/>
          <p:nvPr/>
        </p:nvSpPr>
        <p:spPr>
          <a:xfrm>
            <a:off x="497211" y="1739845"/>
            <a:ext cx="8248401" cy="923330"/>
          </a:xfrm>
          <a:prstGeom prst="rect">
            <a:avLst/>
          </a:prstGeom>
        </p:spPr>
        <p:txBody>
          <a:bodyPr wrap="square">
            <a:spAutoFit/>
          </a:bodyPr>
          <a:lstStyle/>
          <a:p>
            <a:pPr marL="0"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As we can see from the above example, the level of confidence here is a constant value. In order to make the confidence level change with time, we will need to replace equation (10.14) with equation (10.18).</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3C0A649-CF20-4E27-9968-28FB0C6F90B4}"/>
              </a:ext>
            </a:extLst>
          </p:cNvPr>
          <p:cNvSpPr/>
          <p:nvPr/>
        </p:nvSpPr>
        <p:spPr>
          <a:xfrm>
            <a:off x="466975" y="4324815"/>
            <a:ext cx="8248400" cy="369332"/>
          </a:xfrm>
          <a:prstGeom prst="rect">
            <a:avLst/>
          </a:prstGeom>
        </p:spPr>
        <p:txBody>
          <a:bodyPr wrap="square">
            <a:spAutoFit/>
          </a:bodyPr>
          <a:lstStyle/>
          <a:p>
            <a:pPr marL="0"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Equation (10.18) is very similar to equation (9.22).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434F22F-38A0-457D-9099-090605F54A50}"/>
              </a:ext>
            </a:extLst>
          </p:cNvPr>
          <p:cNvSpPr txBox="1"/>
          <p:nvPr/>
        </p:nvSpPr>
        <p:spPr>
          <a:xfrm>
            <a:off x="2240280" y="5263674"/>
            <a:ext cx="5032403" cy="369332"/>
          </a:xfrm>
          <a:prstGeom prst="rect">
            <a:avLst/>
          </a:prstGeom>
          <a:solidFill>
            <a:schemeClr val="accent6">
              <a:lumMod val="40000"/>
              <a:lumOff val="60000"/>
            </a:schemeClr>
          </a:solidFill>
        </p:spPr>
        <p:txBody>
          <a:bodyPr wrap="none" rtlCol="0">
            <a:spAutoFit/>
          </a:bodyPr>
          <a:lstStyle/>
          <a:p>
            <a:r>
              <a:rPr lang="en-GB" dirty="0"/>
              <a:t>THIS IS THE METHOD THAT SPSS WILL USE</a:t>
            </a:r>
          </a:p>
        </p:txBody>
      </p:sp>
      <p:pic>
        <p:nvPicPr>
          <p:cNvPr id="10" name="Picture 9">
            <a:extLst>
              <a:ext uri="{FF2B5EF4-FFF2-40B4-BE49-F238E27FC236}">
                <a16:creationId xmlns:a16="http://schemas.microsoft.com/office/drawing/2014/main" id="{6B1B5D77-1600-4C5A-BDA3-B2609A7A0268}"/>
              </a:ext>
            </a:extLst>
          </p:cNvPr>
          <p:cNvPicPr>
            <a:picLocks noChangeAspect="1"/>
          </p:cNvPicPr>
          <p:nvPr/>
        </p:nvPicPr>
        <p:blipFill>
          <a:blip r:embed="rId2"/>
          <a:stretch>
            <a:fillRect/>
          </a:stretch>
        </p:blipFill>
        <p:spPr>
          <a:xfrm>
            <a:off x="732185" y="3048782"/>
            <a:ext cx="7924257" cy="684368"/>
          </a:xfrm>
          <a:prstGeom prst="rect">
            <a:avLst/>
          </a:prstGeom>
        </p:spPr>
      </p:pic>
    </p:spTree>
    <p:extLst>
      <p:ext uri="{BB962C8B-B14F-4D97-AF65-F5344CB8AC3E}">
        <p14:creationId xmlns:p14="http://schemas.microsoft.com/office/powerpoint/2010/main" val="18601424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749B76-70E3-4B6D-9358-2FC94BC46A38}"/>
              </a:ext>
            </a:extLst>
          </p:cNvPr>
          <p:cNvSpPr>
            <a:spLocks noGrp="1"/>
          </p:cNvSpPr>
          <p:nvPr>
            <p:ph type="sldNum" sz="quarter" idx="10"/>
          </p:nvPr>
        </p:nvSpPr>
        <p:spPr/>
        <p:txBody>
          <a:bodyPr/>
          <a:lstStyle/>
          <a:p>
            <a:pPr>
              <a:defRPr/>
            </a:pPr>
            <a:fld id="{8ED7645F-28E9-43F5-8DE8-F26D6BFC7DBB}" type="slidenum">
              <a:rPr lang="en-GB" smtClean="0"/>
              <a:pPr>
                <a:defRPr/>
              </a:pPr>
              <a:t>58</a:t>
            </a:fld>
            <a:endParaRPr lang="en-GB" dirty="0"/>
          </a:p>
        </p:txBody>
      </p:sp>
      <p:sp>
        <p:nvSpPr>
          <p:cNvPr id="4" name="Footer Placeholder 3">
            <a:extLst>
              <a:ext uri="{FF2B5EF4-FFF2-40B4-BE49-F238E27FC236}">
                <a16:creationId xmlns:a16="http://schemas.microsoft.com/office/drawing/2014/main" id="{2E2CFCD7-0233-45D2-BE26-D5E830D513C3}"/>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A7428539-B655-4EB5-AD66-55FFDFAFA006}"/>
              </a:ext>
            </a:extLst>
          </p:cNvPr>
          <p:cNvSpPr>
            <a:spLocks noGrp="1"/>
          </p:cNvSpPr>
          <p:nvPr>
            <p:ph type="ctrTitle"/>
          </p:nvPr>
        </p:nvSpPr>
        <p:spPr>
          <a:xfrm>
            <a:off x="500063" y="285750"/>
            <a:ext cx="8176393" cy="714375"/>
          </a:xfrm>
        </p:spPr>
        <p:txBody>
          <a:bodyPr/>
          <a:lstStyle/>
          <a:p>
            <a:r>
              <a:rPr lang="en-GB" dirty="0"/>
              <a:t>Standard errors in time series (8/10)</a:t>
            </a:r>
          </a:p>
        </p:txBody>
      </p:sp>
      <p:sp>
        <p:nvSpPr>
          <p:cNvPr id="6" name="Rectangle 5">
            <a:extLst>
              <a:ext uri="{FF2B5EF4-FFF2-40B4-BE49-F238E27FC236}">
                <a16:creationId xmlns:a16="http://schemas.microsoft.com/office/drawing/2014/main" id="{D5217F87-3615-4377-A0AA-633A4D4EEED7}"/>
              </a:ext>
            </a:extLst>
          </p:cNvPr>
          <p:cNvSpPr/>
          <p:nvPr/>
        </p:nvSpPr>
        <p:spPr>
          <a:xfrm>
            <a:off x="441554" y="1268760"/>
            <a:ext cx="1630190" cy="369332"/>
          </a:xfrm>
          <a:prstGeom prst="rect">
            <a:avLst/>
          </a:prstGeom>
        </p:spPr>
        <p:txBody>
          <a:bodyPr wrap="none">
            <a:spAutoFit/>
          </a:bodyPr>
          <a:lstStyle/>
          <a:p>
            <a:pPr marL="0" marR="0" algn="just" hangingPunct="0">
              <a:spcBef>
                <a:spcPts val="0"/>
              </a:spcBef>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Example 10.12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DB6373D-B044-4204-9A51-2375996BE731}"/>
              </a:ext>
            </a:extLst>
          </p:cNvPr>
          <p:cNvSpPr/>
          <p:nvPr/>
        </p:nvSpPr>
        <p:spPr>
          <a:xfrm>
            <a:off x="428624" y="1712964"/>
            <a:ext cx="2487191" cy="1200329"/>
          </a:xfrm>
          <a:prstGeom prst="rect">
            <a:avLst/>
          </a:prstGeom>
        </p:spPr>
        <p:txBody>
          <a:bodyPr wrap="square">
            <a:spAutoFit/>
          </a:bodyPr>
          <a:lstStyle/>
          <a:p>
            <a:pPr marL="0" marR="0"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Figures 10.34 and 10.35 illustrates the Excel solution to calculate interval estimate.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180CC69-6B47-47DC-931F-A865CBBE3C64}"/>
              </a:ext>
            </a:extLst>
          </p:cNvPr>
          <p:cNvPicPr/>
          <p:nvPr/>
        </p:nvPicPr>
        <p:blipFill>
          <a:blip r:embed="rId2"/>
          <a:stretch>
            <a:fillRect/>
          </a:stretch>
        </p:blipFill>
        <p:spPr>
          <a:xfrm>
            <a:off x="2915816" y="1220476"/>
            <a:ext cx="6013872" cy="4656795"/>
          </a:xfrm>
          <a:prstGeom prst="rect">
            <a:avLst/>
          </a:prstGeom>
        </p:spPr>
      </p:pic>
      <p:sp>
        <p:nvSpPr>
          <p:cNvPr id="2" name="Rectangle 1">
            <a:extLst>
              <a:ext uri="{FF2B5EF4-FFF2-40B4-BE49-F238E27FC236}">
                <a16:creationId xmlns:a16="http://schemas.microsoft.com/office/drawing/2014/main" id="{2DAFADE0-6AE0-420B-ABA9-671E5D758BF9}"/>
              </a:ext>
            </a:extLst>
          </p:cNvPr>
          <p:cNvSpPr/>
          <p:nvPr/>
        </p:nvSpPr>
        <p:spPr>
          <a:xfrm>
            <a:off x="405202" y="3435067"/>
            <a:ext cx="2534034" cy="2031325"/>
          </a:xfrm>
          <a:prstGeom prst="rect">
            <a:avLst/>
          </a:prstGeom>
        </p:spPr>
        <p:txBody>
          <a:bodyPr wrap="square">
            <a:spAutoFit/>
          </a:bodyPr>
          <a:lstStyle/>
          <a:p>
            <a:pPr marL="0" marR="0" algn="just" hangingPunct="0">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The only difference between Figure 10.31 and Figure 10.34 is that we had to introduce one additional columns for the SE</a:t>
            </a:r>
            <a:r>
              <a:rPr lang="en-US" baseline="-25000" dirty="0">
                <a:latin typeface="Calibri" panose="020F0502020204030204" pitchFamily="34" charset="0"/>
                <a:ea typeface="Times New Roman" panose="02020603050405020304" pitchFamily="18" charset="0"/>
                <a:cs typeface="Times New Roman" panose="02020603050405020304" pitchFamily="18" charset="0"/>
              </a:rPr>
              <a:t>y,x</a:t>
            </a:r>
            <a:r>
              <a:rPr lang="en-US" dirty="0">
                <a:latin typeface="Calibri" panose="020F0502020204030204" pitchFamily="34" charset="0"/>
                <a:ea typeface="Times New Roman" panose="02020603050405020304" pitchFamily="18" charset="0"/>
                <a:cs typeface="Times New Roman" panose="02020603050405020304" pitchFamily="18" charset="0"/>
              </a:rPr>
              <a:t> (column E in Figure 10.34). </a:t>
            </a:r>
          </a:p>
        </p:txBody>
      </p:sp>
    </p:spTree>
    <p:extLst>
      <p:ext uri="{BB962C8B-B14F-4D97-AF65-F5344CB8AC3E}">
        <p14:creationId xmlns:p14="http://schemas.microsoft.com/office/powerpoint/2010/main" val="2938285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749B76-70E3-4B6D-9358-2FC94BC46A38}"/>
              </a:ext>
            </a:extLst>
          </p:cNvPr>
          <p:cNvSpPr>
            <a:spLocks noGrp="1"/>
          </p:cNvSpPr>
          <p:nvPr>
            <p:ph type="sldNum" sz="quarter" idx="10"/>
          </p:nvPr>
        </p:nvSpPr>
        <p:spPr/>
        <p:txBody>
          <a:bodyPr/>
          <a:lstStyle/>
          <a:p>
            <a:pPr>
              <a:defRPr/>
            </a:pPr>
            <a:fld id="{8ED7645F-28E9-43F5-8DE8-F26D6BFC7DBB}" type="slidenum">
              <a:rPr lang="en-GB" smtClean="0"/>
              <a:pPr>
                <a:defRPr/>
              </a:pPr>
              <a:t>59</a:t>
            </a:fld>
            <a:endParaRPr lang="en-GB" dirty="0"/>
          </a:p>
        </p:txBody>
      </p:sp>
      <p:sp>
        <p:nvSpPr>
          <p:cNvPr id="4" name="Footer Placeholder 3">
            <a:extLst>
              <a:ext uri="{FF2B5EF4-FFF2-40B4-BE49-F238E27FC236}">
                <a16:creationId xmlns:a16="http://schemas.microsoft.com/office/drawing/2014/main" id="{2E2CFCD7-0233-45D2-BE26-D5E830D513C3}"/>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A7428539-B655-4EB5-AD66-55FFDFAFA006}"/>
              </a:ext>
            </a:extLst>
          </p:cNvPr>
          <p:cNvSpPr>
            <a:spLocks noGrp="1"/>
          </p:cNvSpPr>
          <p:nvPr>
            <p:ph type="ctrTitle"/>
          </p:nvPr>
        </p:nvSpPr>
        <p:spPr>
          <a:xfrm>
            <a:off x="500063" y="285750"/>
            <a:ext cx="8176393" cy="714375"/>
          </a:xfrm>
        </p:spPr>
        <p:txBody>
          <a:bodyPr/>
          <a:lstStyle/>
          <a:p>
            <a:r>
              <a:rPr lang="en-GB" dirty="0"/>
              <a:t>Standard errors in time series (9/10)</a:t>
            </a:r>
          </a:p>
        </p:txBody>
      </p:sp>
      <p:pic>
        <p:nvPicPr>
          <p:cNvPr id="6" name="Picture 5">
            <a:extLst>
              <a:ext uri="{FF2B5EF4-FFF2-40B4-BE49-F238E27FC236}">
                <a16:creationId xmlns:a16="http://schemas.microsoft.com/office/drawing/2014/main" id="{110BAE76-793C-4AE1-8EFA-E2AE8D947415}"/>
              </a:ext>
            </a:extLst>
          </p:cNvPr>
          <p:cNvPicPr/>
          <p:nvPr/>
        </p:nvPicPr>
        <p:blipFill>
          <a:blip r:embed="rId2"/>
          <a:stretch>
            <a:fillRect/>
          </a:stretch>
        </p:blipFill>
        <p:spPr>
          <a:xfrm>
            <a:off x="571500" y="2024844"/>
            <a:ext cx="8001000" cy="2808311"/>
          </a:xfrm>
          <a:prstGeom prst="rect">
            <a:avLst/>
          </a:prstGeom>
        </p:spPr>
      </p:pic>
    </p:spTree>
    <p:extLst>
      <p:ext uri="{BB962C8B-B14F-4D97-AF65-F5344CB8AC3E}">
        <p14:creationId xmlns:p14="http://schemas.microsoft.com/office/powerpoint/2010/main" val="1317140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93704-DA7A-44A8-9A39-B7E30EC506DC}"/>
              </a:ext>
            </a:extLst>
          </p:cNvPr>
          <p:cNvSpPr>
            <a:spLocks noGrp="1"/>
          </p:cNvSpPr>
          <p:nvPr>
            <p:ph type="ctrTitle"/>
          </p:nvPr>
        </p:nvSpPr>
        <p:spPr>
          <a:xfrm>
            <a:off x="500034" y="285728"/>
            <a:ext cx="8258826" cy="714380"/>
          </a:xfrm>
        </p:spPr>
        <p:txBody>
          <a:bodyPr/>
          <a:lstStyle/>
          <a:p>
            <a:r>
              <a:rPr lang="en-GB" dirty="0"/>
              <a:t>Stationary and non-stationary data sets (2/2)</a:t>
            </a:r>
          </a:p>
        </p:txBody>
      </p:sp>
      <p:sp>
        <p:nvSpPr>
          <p:cNvPr id="3" name="Slide Number Placeholder 2">
            <a:extLst>
              <a:ext uri="{FF2B5EF4-FFF2-40B4-BE49-F238E27FC236}">
                <a16:creationId xmlns:a16="http://schemas.microsoft.com/office/drawing/2014/main" id="{2B39BC13-4846-4823-829A-D6E71243B827}"/>
              </a:ext>
            </a:extLst>
          </p:cNvPr>
          <p:cNvSpPr>
            <a:spLocks noGrp="1"/>
          </p:cNvSpPr>
          <p:nvPr>
            <p:ph type="sldNum" sz="quarter" idx="10"/>
          </p:nvPr>
        </p:nvSpPr>
        <p:spPr/>
        <p:txBody>
          <a:bodyPr/>
          <a:lstStyle/>
          <a:p>
            <a:pPr>
              <a:defRPr/>
            </a:pPr>
            <a:fld id="{8ED7645F-28E9-43F5-8DE8-F26D6BFC7DBB}" type="slidenum">
              <a:rPr lang="en-GB" smtClean="0"/>
              <a:pPr>
                <a:defRPr/>
              </a:pPr>
              <a:t>6</a:t>
            </a:fld>
            <a:endParaRPr lang="en-GB" dirty="0"/>
          </a:p>
        </p:txBody>
      </p:sp>
      <p:sp>
        <p:nvSpPr>
          <p:cNvPr id="4" name="Footer Placeholder 3">
            <a:extLst>
              <a:ext uri="{FF2B5EF4-FFF2-40B4-BE49-F238E27FC236}">
                <a16:creationId xmlns:a16="http://schemas.microsoft.com/office/drawing/2014/main" id="{FD30FAE9-3C73-43F9-BF92-5F97F4C224F5}"/>
              </a:ext>
            </a:extLst>
          </p:cNvPr>
          <p:cNvSpPr>
            <a:spLocks noGrp="1"/>
          </p:cNvSpPr>
          <p:nvPr>
            <p:ph type="ftr" sz="quarter" idx="11"/>
          </p:nvPr>
        </p:nvSpPr>
        <p:spPr/>
        <p:txBody>
          <a:bodyPr/>
          <a:lstStyle/>
          <a:p>
            <a:pPr>
              <a:defRPr/>
            </a:pPr>
            <a:r>
              <a:rPr lang="en-GB"/>
              <a:t>Glyn Davis &amp; Branko Pecar</a:t>
            </a:r>
            <a:endParaRPr lang="en-GB" b="0"/>
          </a:p>
        </p:txBody>
      </p:sp>
      <p:sp>
        <p:nvSpPr>
          <p:cNvPr id="6" name="Rectangle 5">
            <a:extLst>
              <a:ext uri="{FF2B5EF4-FFF2-40B4-BE49-F238E27FC236}">
                <a16:creationId xmlns:a16="http://schemas.microsoft.com/office/drawing/2014/main" id="{65610AF0-300A-4941-BC46-08C800F318AC}"/>
              </a:ext>
            </a:extLst>
          </p:cNvPr>
          <p:cNvSpPr/>
          <p:nvPr/>
        </p:nvSpPr>
        <p:spPr>
          <a:xfrm>
            <a:off x="6084168" y="1340768"/>
            <a:ext cx="2845520" cy="3139321"/>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data for Switzerland shows a line that seems to be moving horizontally, oscillating around some central value. </a:t>
            </a: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Meanwhile, the data for the India seems to be moving downwards, which implies that some central value must be a moving value. </a:t>
            </a:r>
            <a:endParaRPr lang="en-GB" dirty="0"/>
          </a:p>
        </p:txBody>
      </p:sp>
      <p:sp>
        <p:nvSpPr>
          <p:cNvPr id="7" name="Rectangle 6">
            <a:extLst>
              <a:ext uri="{FF2B5EF4-FFF2-40B4-BE49-F238E27FC236}">
                <a16:creationId xmlns:a16="http://schemas.microsoft.com/office/drawing/2014/main" id="{4FEAD74F-5118-4BC0-84DD-F506692A33A6}"/>
              </a:ext>
            </a:extLst>
          </p:cNvPr>
          <p:cNvSpPr/>
          <p:nvPr/>
        </p:nvSpPr>
        <p:spPr>
          <a:xfrm>
            <a:off x="496154" y="4952117"/>
            <a:ext cx="8262706" cy="646331"/>
          </a:xfrm>
          <a:prstGeom prst="rect">
            <a:avLst/>
          </a:prstGeom>
          <a:solidFill>
            <a:schemeClr val="accent6">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time series representing birth rates for Switzerland, following a horizontal line, is called </a:t>
            </a:r>
            <a:r>
              <a:rPr lang="en-GB"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stationary</a:t>
            </a:r>
            <a:r>
              <a:rPr lang="en-GB" dirty="0">
                <a:latin typeface="Calibri" panose="020F0502020204030204" pitchFamily="34" charset="0"/>
                <a:ea typeface="Times New Roman" panose="02020603050405020304" pitchFamily="18" charset="0"/>
                <a:cs typeface="Times New Roman" panose="02020603050405020304" pitchFamily="18" charset="0"/>
              </a:rPr>
              <a:t>, whilst the time series for India is called a </a:t>
            </a:r>
            <a:r>
              <a:rPr lang="en-GB"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non-stationary</a:t>
            </a:r>
            <a:r>
              <a:rPr lang="en-GB" dirty="0">
                <a:latin typeface="Calibri" panose="020F0502020204030204" pitchFamily="34" charset="0"/>
                <a:ea typeface="Times New Roman" panose="02020603050405020304" pitchFamily="18" charset="0"/>
                <a:cs typeface="Times New Roman" panose="02020603050405020304" pitchFamily="18" charset="0"/>
              </a:rPr>
              <a:t> time series. </a:t>
            </a:r>
            <a:endParaRPr lang="en-GB" dirty="0"/>
          </a:p>
        </p:txBody>
      </p:sp>
      <p:pic>
        <p:nvPicPr>
          <p:cNvPr id="8" name="Picture 7">
            <a:extLst>
              <a:ext uri="{FF2B5EF4-FFF2-40B4-BE49-F238E27FC236}">
                <a16:creationId xmlns:a16="http://schemas.microsoft.com/office/drawing/2014/main" id="{6CE024CC-01AF-4D1B-8CE7-47579BBEB3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4654" y="1272128"/>
            <a:ext cx="5363490" cy="3484960"/>
          </a:xfrm>
          <a:prstGeom prst="rect">
            <a:avLst/>
          </a:prstGeom>
          <a:noFill/>
        </p:spPr>
      </p:pic>
    </p:spTree>
    <p:extLst>
      <p:ext uri="{BB962C8B-B14F-4D97-AF65-F5344CB8AC3E}">
        <p14:creationId xmlns:p14="http://schemas.microsoft.com/office/powerpoint/2010/main" val="1474029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749B76-70E3-4B6D-9358-2FC94BC46A38}"/>
              </a:ext>
            </a:extLst>
          </p:cNvPr>
          <p:cNvSpPr>
            <a:spLocks noGrp="1"/>
          </p:cNvSpPr>
          <p:nvPr>
            <p:ph type="sldNum" sz="quarter" idx="10"/>
          </p:nvPr>
        </p:nvSpPr>
        <p:spPr/>
        <p:txBody>
          <a:bodyPr/>
          <a:lstStyle/>
          <a:p>
            <a:pPr>
              <a:defRPr/>
            </a:pPr>
            <a:fld id="{8ED7645F-28E9-43F5-8DE8-F26D6BFC7DBB}" type="slidenum">
              <a:rPr lang="en-GB" smtClean="0"/>
              <a:pPr>
                <a:defRPr/>
              </a:pPr>
              <a:t>60</a:t>
            </a:fld>
            <a:endParaRPr lang="en-GB" dirty="0"/>
          </a:p>
        </p:txBody>
      </p:sp>
      <p:sp>
        <p:nvSpPr>
          <p:cNvPr id="4" name="Footer Placeholder 3">
            <a:extLst>
              <a:ext uri="{FF2B5EF4-FFF2-40B4-BE49-F238E27FC236}">
                <a16:creationId xmlns:a16="http://schemas.microsoft.com/office/drawing/2014/main" id="{2E2CFCD7-0233-45D2-BE26-D5E830D513C3}"/>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A7428539-B655-4EB5-AD66-55FFDFAFA006}"/>
              </a:ext>
            </a:extLst>
          </p:cNvPr>
          <p:cNvSpPr>
            <a:spLocks noGrp="1"/>
          </p:cNvSpPr>
          <p:nvPr>
            <p:ph type="ctrTitle"/>
          </p:nvPr>
        </p:nvSpPr>
        <p:spPr>
          <a:xfrm>
            <a:off x="500063" y="285750"/>
            <a:ext cx="8176393" cy="714375"/>
          </a:xfrm>
        </p:spPr>
        <p:txBody>
          <a:bodyPr/>
          <a:lstStyle/>
          <a:p>
            <a:r>
              <a:rPr lang="en-GB" dirty="0"/>
              <a:t>Standard errors in time series (10/10)</a:t>
            </a:r>
          </a:p>
        </p:txBody>
      </p:sp>
      <p:sp>
        <p:nvSpPr>
          <p:cNvPr id="2" name="Rectangle 1">
            <a:extLst>
              <a:ext uri="{FF2B5EF4-FFF2-40B4-BE49-F238E27FC236}">
                <a16:creationId xmlns:a16="http://schemas.microsoft.com/office/drawing/2014/main" id="{EEB948D1-A558-406B-9C25-7353EEA19680}"/>
              </a:ext>
            </a:extLst>
          </p:cNvPr>
          <p:cNvSpPr/>
          <p:nvPr/>
        </p:nvSpPr>
        <p:spPr>
          <a:xfrm>
            <a:off x="827584" y="2828835"/>
            <a:ext cx="1656184" cy="1200329"/>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10.36 illustrates the Excel graphical solution.</a:t>
            </a:r>
            <a:endParaRPr lang="en-GB" dirty="0"/>
          </a:p>
        </p:txBody>
      </p:sp>
      <p:pic>
        <p:nvPicPr>
          <p:cNvPr id="7" name="Picture 6">
            <a:extLst>
              <a:ext uri="{FF2B5EF4-FFF2-40B4-BE49-F238E27FC236}">
                <a16:creationId xmlns:a16="http://schemas.microsoft.com/office/drawing/2014/main" id="{8C26DB66-D9D2-4A7D-93C6-7642B276932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412776"/>
            <a:ext cx="6192688" cy="4320479"/>
          </a:xfrm>
          <a:prstGeom prst="rect">
            <a:avLst/>
          </a:prstGeom>
          <a:noFill/>
        </p:spPr>
      </p:pic>
    </p:spTree>
    <p:extLst>
      <p:ext uri="{BB962C8B-B14F-4D97-AF65-F5344CB8AC3E}">
        <p14:creationId xmlns:p14="http://schemas.microsoft.com/office/powerpoint/2010/main" val="2637314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749B76-70E3-4B6D-9358-2FC94BC46A38}"/>
              </a:ext>
            </a:extLst>
          </p:cNvPr>
          <p:cNvSpPr>
            <a:spLocks noGrp="1"/>
          </p:cNvSpPr>
          <p:nvPr>
            <p:ph type="sldNum" sz="quarter" idx="10"/>
          </p:nvPr>
        </p:nvSpPr>
        <p:spPr/>
        <p:txBody>
          <a:bodyPr/>
          <a:lstStyle/>
          <a:p>
            <a:pPr>
              <a:defRPr/>
            </a:pPr>
            <a:fld id="{8ED7645F-28E9-43F5-8DE8-F26D6BFC7DBB}" type="slidenum">
              <a:rPr lang="en-GB" smtClean="0"/>
              <a:pPr>
                <a:defRPr/>
              </a:pPr>
              <a:t>61</a:t>
            </a:fld>
            <a:endParaRPr lang="en-GB" dirty="0"/>
          </a:p>
        </p:txBody>
      </p:sp>
      <p:sp>
        <p:nvSpPr>
          <p:cNvPr id="4" name="Footer Placeholder 3">
            <a:extLst>
              <a:ext uri="{FF2B5EF4-FFF2-40B4-BE49-F238E27FC236}">
                <a16:creationId xmlns:a16="http://schemas.microsoft.com/office/drawing/2014/main" id="{2E2CFCD7-0233-45D2-BE26-D5E830D513C3}"/>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A7428539-B655-4EB5-AD66-55FFDFAFA006}"/>
              </a:ext>
            </a:extLst>
          </p:cNvPr>
          <p:cNvSpPr>
            <a:spLocks noGrp="1"/>
          </p:cNvSpPr>
          <p:nvPr>
            <p:ph type="ctrTitle"/>
          </p:nvPr>
        </p:nvSpPr>
        <p:spPr>
          <a:xfrm>
            <a:off x="500063" y="285750"/>
            <a:ext cx="8176393" cy="714375"/>
          </a:xfrm>
        </p:spPr>
        <p:txBody>
          <a:bodyPr/>
          <a:lstStyle/>
          <a:p>
            <a:r>
              <a:rPr lang="en-GB" dirty="0"/>
              <a:t>Standard errors in time series - SPSS(1/5)</a:t>
            </a:r>
          </a:p>
        </p:txBody>
      </p:sp>
      <p:sp>
        <p:nvSpPr>
          <p:cNvPr id="2" name="Rectangle 1">
            <a:extLst>
              <a:ext uri="{FF2B5EF4-FFF2-40B4-BE49-F238E27FC236}">
                <a16:creationId xmlns:a16="http://schemas.microsoft.com/office/drawing/2014/main" id="{78B5C0F1-71FE-491D-8EDE-A30F53BA9ADC}"/>
              </a:ext>
            </a:extLst>
          </p:cNvPr>
          <p:cNvSpPr/>
          <p:nvPr/>
        </p:nvSpPr>
        <p:spPr>
          <a:xfrm>
            <a:off x="500063" y="1268760"/>
            <a:ext cx="8064896" cy="1323439"/>
          </a:xfrm>
          <a:prstGeom prst="rect">
            <a:avLst/>
          </a:prstGeom>
        </p:spPr>
        <p:txBody>
          <a:bodyPr wrap="square">
            <a:spAutoFit/>
          </a:bodyPr>
          <a:lstStyle/>
          <a:p>
            <a:r>
              <a:rPr lang="en-GB" sz="1600" dirty="0">
                <a:latin typeface="Calibri" panose="020F0502020204030204" pitchFamily="34" charset="0"/>
                <a:ea typeface="Times New Roman" panose="02020603050405020304" pitchFamily="18" charset="0"/>
                <a:cs typeface="Times New Roman" panose="02020603050405020304" pitchFamily="18" charset="0"/>
              </a:rPr>
              <a:t>In order to understand how to implement these calculations in SPSS, you first need to go back to Example 10.4 and repeat what has been shown in Figures 10.14 to 10.19. Figures 10.18 and 10.19 contain already the prediction interval and it is marked as LCL (Lower Confidence Level) and UCL (Upper Confidence Level). We will continue with the analysis after you stopped at Figure 10.21 and will add a confidence interval to graph.</a:t>
            </a:r>
            <a:endParaRPr lang="en-GB" sz="1600" dirty="0"/>
          </a:p>
        </p:txBody>
      </p:sp>
      <p:sp>
        <p:nvSpPr>
          <p:cNvPr id="6" name="Rectangle 5">
            <a:extLst>
              <a:ext uri="{FF2B5EF4-FFF2-40B4-BE49-F238E27FC236}">
                <a16:creationId xmlns:a16="http://schemas.microsoft.com/office/drawing/2014/main" id="{04631926-AF35-4119-BC95-C1639DF027F6}"/>
              </a:ext>
            </a:extLst>
          </p:cNvPr>
          <p:cNvSpPr/>
          <p:nvPr/>
        </p:nvSpPr>
        <p:spPr>
          <a:xfrm>
            <a:off x="1015529" y="2860834"/>
            <a:ext cx="2127721" cy="2585323"/>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Modify graph to include the confidence interval</a:t>
            </a: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r>
              <a:rPr lang="en-GB" dirty="0">
                <a:latin typeface="Calibri" panose="020F0502020204030204" pitchFamily="34" charset="0"/>
                <a:ea typeface="Times New Roman" panose="02020603050405020304" pitchFamily="18" charset="0"/>
                <a:cs typeface="Times New Roman" panose="02020603050405020304" pitchFamily="18" charset="0"/>
              </a:rPr>
              <a:t>Copy graph and then double click on the trendline – this will open the Chart Editor</a:t>
            </a:r>
            <a:endParaRPr lang="en-GB" dirty="0"/>
          </a:p>
        </p:txBody>
      </p:sp>
      <p:pic>
        <p:nvPicPr>
          <p:cNvPr id="8" name="Picture 7">
            <a:extLst>
              <a:ext uri="{FF2B5EF4-FFF2-40B4-BE49-F238E27FC236}">
                <a16:creationId xmlns:a16="http://schemas.microsoft.com/office/drawing/2014/main" id="{3D52F527-1741-48F1-A994-4AD5833E8729}"/>
              </a:ext>
            </a:extLst>
          </p:cNvPr>
          <p:cNvPicPr/>
          <p:nvPr/>
        </p:nvPicPr>
        <p:blipFill>
          <a:blip r:embed="rId2"/>
          <a:stretch>
            <a:fillRect/>
          </a:stretch>
        </p:blipFill>
        <p:spPr>
          <a:xfrm>
            <a:off x="3491880" y="2495104"/>
            <a:ext cx="4419600" cy="3541395"/>
          </a:xfrm>
          <a:prstGeom prst="rect">
            <a:avLst/>
          </a:prstGeom>
        </p:spPr>
      </p:pic>
    </p:spTree>
    <p:extLst>
      <p:ext uri="{BB962C8B-B14F-4D97-AF65-F5344CB8AC3E}">
        <p14:creationId xmlns:p14="http://schemas.microsoft.com/office/powerpoint/2010/main" val="420695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749B76-70E3-4B6D-9358-2FC94BC46A38}"/>
              </a:ext>
            </a:extLst>
          </p:cNvPr>
          <p:cNvSpPr>
            <a:spLocks noGrp="1"/>
          </p:cNvSpPr>
          <p:nvPr>
            <p:ph type="sldNum" sz="quarter" idx="10"/>
          </p:nvPr>
        </p:nvSpPr>
        <p:spPr/>
        <p:txBody>
          <a:bodyPr/>
          <a:lstStyle/>
          <a:p>
            <a:pPr>
              <a:defRPr/>
            </a:pPr>
            <a:fld id="{8ED7645F-28E9-43F5-8DE8-F26D6BFC7DBB}" type="slidenum">
              <a:rPr lang="en-GB" smtClean="0"/>
              <a:pPr>
                <a:defRPr/>
              </a:pPr>
              <a:t>62</a:t>
            </a:fld>
            <a:endParaRPr lang="en-GB" dirty="0"/>
          </a:p>
        </p:txBody>
      </p:sp>
      <p:sp>
        <p:nvSpPr>
          <p:cNvPr id="4" name="Footer Placeholder 3">
            <a:extLst>
              <a:ext uri="{FF2B5EF4-FFF2-40B4-BE49-F238E27FC236}">
                <a16:creationId xmlns:a16="http://schemas.microsoft.com/office/drawing/2014/main" id="{2E2CFCD7-0233-45D2-BE26-D5E830D513C3}"/>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A7428539-B655-4EB5-AD66-55FFDFAFA006}"/>
              </a:ext>
            </a:extLst>
          </p:cNvPr>
          <p:cNvSpPr>
            <a:spLocks noGrp="1"/>
          </p:cNvSpPr>
          <p:nvPr>
            <p:ph type="ctrTitle"/>
          </p:nvPr>
        </p:nvSpPr>
        <p:spPr>
          <a:xfrm>
            <a:off x="500063" y="285750"/>
            <a:ext cx="8176393" cy="714375"/>
          </a:xfrm>
        </p:spPr>
        <p:txBody>
          <a:bodyPr/>
          <a:lstStyle/>
          <a:p>
            <a:r>
              <a:rPr lang="en-GB" dirty="0"/>
              <a:t>Standard errors in time series (2/5)</a:t>
            </a:r>
          </a:p>
        </p:txBody>
      </p:sp>
      <p:sp>
        <p:nvSpPr>
          <p:cNvPr id="2" name="Rectangle 1">
            <a:extLst>
              <a:ext uri="{FF2B5EF4-FFF2-40B4-BE49-F238E27FC236}">
                <a16:creationId xmlns:a16="http://schemas.microsoft.com/office/drawing/2014/main" id="{FA550889-D4F6-4F7B-A9BF-51AADB418C71}"/>
              </a:ext>
            </a:extLst>
          </p:cNvPr>
          <p:cNvSpPr/>
          <p:nvPr/>
        </p:nvSpPr>
        <p:spPr>
          <a:xfrm>
            <a:off x="512270" y="1309816"/>
            <a:ext cx="5067842" cy="646331"/>
          </a:xfrm>
          <a:prstGeom prst="rect">
            <a:avLst/>
          </a:prstGeom>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onto add an interpolation line – this joins the data points together with a straight line.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54B44D2-E3FD-413C-8F75-4093F5DD9450}"/>
              </a:ext>
            </a:extLst>
          </p:cNvPr>
          <p:cNvPicPr/>
          <p:nvPr/>
        </p:nvPicPr>
        <p:blipFill>
          <a:blip r:embed="rId2"/>
          <a:stretch>
            <a:fillRect/>
          </a:stretch>
        </p:blipFill>
        <p:spPr>
          <a:xfrm>
            <a:off x="6084168" y="1368347"/>
            <a:ext cx="686936" cy="529268"/>
          </a:xfrm>
          <a:prstGeom prst="rect">
            <a:avLst/>
          </a:prstGeom>
        </p:spPr>
      </p:pic>
      <p:sp>
        <p:nvSpPr>
          <p:cNvPr id="8" name="Rectangle 7">
            <a:extLst>
              <a:ext uri="{FF2B5EF4-FFF2-40B4-BE49-F238E27FC236}">
                <a16:creationId xmlns:a16="http://schemas.microsoft.com/office/drawing/2014/main" id="{29DA24E9-343C-45D3-BA88-4ADE610D944B}"/>
              </a:ext>
            </a:extLst>
          </p:cNvPr>
          <p:cNvSpPr/>
          <p:nvPr/>
        </p:nvSpPr>
        <p:spPr>
          <a:xfrm>
            <a:off x="5732215" y="2612826"/>
            <a:ext cx="2077777" cy="923330"/>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on </a:t>
            </a:r>
            <a:r>
              <a:rPr lang="en-GB" u="sng" dirty="0">
                <a:latin typeface="Calibri" panose="020F0502020204030204" pitchFamily="34" charset="0"/>
                <a:ea typeface="Times New Roman" panose="02020603050405020304" pitchFamily="18" charset="0"/>
                <a:cs typeface="Times New Roman" panose="02020603050405020304" pitchFamily="18" charset="0"/>
              </a:rPr>
              <a:t>F</a:t>
            </a:r>
            <a:r>
              <a:rPr lang="en-GB" dirty="0">
                <a:latin typeface="Calibri" panose="020F0502020204030204" pitchFamily="34" charset="0"/>
                <a:ea typeface="Times New Roman" panose="02020603050405020304" pitchFamily="18" charset="0"/>
                <a:cs typeface="Times New Roman" panose="02020603050405020304" pitchFamily="18" charset="0"/>
              </a:rPr>
              <a:t>ile &gt; </a:t>
            </a:r>
            <a:r>
              <a:rPr lang="en-GB" u="sng" dirty="0">
                <a:latin typeface="Calibri" panose="020F050202020403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lose as illustrated in Figure 10.40</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152C7AF6-52D8-404B-8489-F4C602D51BD4}"/>
              </a:ext>
            </a:extLst>
          </p:cNvPr>
          <p:cNvPicPr/>
          <p:nvPr/>
        </p:nvPicPr>
        <p:blipFill>
          <a:blip r:embed="rId3"/>
          <a:stretch>
            <a:fillRect/>
          </a:stretch>
        </p:blipFill>
        <p:spPr>
          <a:xfrm>
            <a:off x="6300192" y="3827303"/>
            <a:ext cx="1941848" cy="1321554"/>
          </a:xfrm>
          <a:prstGeom prst="rect">
            <a:avLst/>
          </a:prstGeom>
        </p:spPr>
      </p:pic>
      <p:pic>
        <p:nvPicPr>
          <p:cNvPr id="10" name="Picture 9">
            <a:extLst>
              <a:ext uri="{FF2B5EF4-FFF2-40B4-BE49-F238E27FC236}">
                <a16:creationId xmlns:a16="http://schemas.microsoft.com/office/drawing/2014/main" id="{061FDCDA-141E-4031-AC4F-EAF4D40A01EA}"/>
              </a:ext>
            </a:extLst>
          </p:cNvPr>
          <p:cNvPicPr/>
          <p:nvPr/>
        </p:nvPicPr>
        <p:blipFill>
          <a:blip r:embed="rId4"/>
          <a:stretch>
            <a:fillRect/>
          </a:stretch>
        </p:blipFill>
        <p:spPr>
          <a:xfrm>
            <a:off x="755576" y="2209640"/>
            <a:ext cx="4824536" cy="3862548"/>
          </a:xfrm>
          <a:prstGeom prst="rect">
            <a:avLst/>
          </a:prstGeom>
        </p:spPr>
      </p:pic>
    </p:spTree>
    <p:extLst>
      <p:ext uri="{BB962C8B-B14F-4D97-AF65-F5344CB8AC3E}">
        <p14:creationId xmlns:p14="http://schemas.microsoft.com/office/powerpoint/2010/main" val="14129132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749B76-70E3-4B6D-9358-2FC94BC46A38}"/>
              </a:ext>
            </a:extLst>
          </p:cNvPr>
          <p:cNvSpPr>
            <a:spLocks noGrp="1"/>
          </p:cNvSpPr>
          <p:nvPr>
            <p:ph type="sldNum" sz="quarter" idx="10"/>
          </p:nvPr>
        </p:nvSpPr>
        <p:spPr/>
        <p:txBody>
          <a:bodyPr/>
          <a:lstStyle/>
          <a:p>
            <a:pPr>
              <a:defRPr/>
            </a:pPr>
            <a:fld id="{8ED7645F-28E9-43F5-8DE8-F26D6BFC7DBB}" type="slidenum">
              <a:rPr lang="en-GB" smtClean="0"/>
              <a:pPr>
                <a:defRPr/>
              </a:pPr>
              <a:t>63</a:t>
            </a:fld>
            <a:endParaRPr lang="en-GB" dirty="0"/>
          </a:p>
        </p:txBody>
      </p:sp>
      <p:sp>
        <p:nvSpPr>
          <p:cNvPr id="4" name="Footer Placeholder 3">
            <a:extLst>
              <a:ext uri="{FF2B5EF4-FFF2-40B4-BE49-F238E27FC236}">
                <a16:creationId xmlns:a16="http://schemas.microsoft.com/office/drawing/2014/main" id="{2E2CFCD7-0233-45D2-BE26-D5E830D513C3}"/>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A7428539-B655-4EB5-AD66-55FFDFAFA006}"/>
              </a:ext>
            </a:extLst>
          </p:cNvPr>
          <p:cNvSpPr>
            <a:spLocks noGrp="1"/>
          </p:cNvSpPr>
          <p:nvPr>
            <p:ph type="ctrTitle"/>
          </p:nvPr>
        </p:nvSpPr>
        <p:spPr>
          <a:xfrm>
            <a:off x="500063" y="285750"/>
            <a:ext cx="8176393" cy="714375"/>
          </a:xfrm>
        </p:spPr>
        <p:txBody>
          <a:bodyPr/>
          <a:lstStyle/>
          <a:p>
            <a:r>
              <a:rPr lang="en-GB" dirty="0"/>
              <a:t>Standard errors in time series (3/5)</a:t>
            </a:r>
          </a:p>
        </p:txBody>
      </p:sp>
      <p:pic>
        <p:nvPicPr>
          <p:cNvPr id="7" name="Picture 6">
            <a:extLst>
              <a:ext uri="{FF2B5EF4-FFF2-40B4-BE49-F238E27FC236}">
                <a16:creationId xmlns:a16="http://schemas.microsoft.com/office/drawing/2014/main" id="{F5AC4E9B-0894-4A03-BF43-615F4AA84E87}"/>
              </a:ext>
            </a:extLst>
          </p:cNvPr>
          <p:cNvPicPr/>
          <p:nvPr/>
        </p:nvPicPr>
        <p:blipFill>
          <a:blip r:embed="rId2"/>
          <a:stretch>
            <a:fillRect/>
          </a:stretch>
        </p:blipFill>
        <p:spPr>
          <a:xfrm>
            <a:off x="1043608" y="1340768"/>
            <a:ext cx="6912767" cy="4608512"/>
          </a:xfrm>
          <a:prstGeom prst="rect">
            <a:avLst/>
          </a:prstGeom>
        </p:spPr>
      </p:pic>
    </p:spTree>
    <p:extLst>
      <p:ext uri="{BB962C8B-B14F-4D97-AF65-F5344CB8AC3E}">
        <p14:creationId xmlns:p14="http://schemas.microsoft.com/office/powerpoint/2010/main" val="36187136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749B76-70E3-4B6D-9358-2FC94BC46A38}"/>
              </a:ext>
            </a:extLst>
          </p:cNvPr>
          <p:cNvSpPr>
            <a:spLocks noGrp="1"/>
          </p:cNvSpPr>
          <p:nvPr>
            <p:ph type="sldNum" sz="quarter" idx="10"/>
          </p:nvPr>
        </p:nvSpPr>
        <p:spPr/>
        <p:txBody>
          <a:bodyPr/>
          <a:lstStyle/>
          <a:p>
            <a:pPr>
              <a:defRPr/>
            </a:pPr>
            <a:fld id="{8ED7645F-28E9-43F5-8DE8-F26D6BFC7DBB}" type="slidenum">
              <a:rPr lang="en-GB" smtClean="0"/>
              <a:pPr>
                <a:defRPr/>
              </a:pPr>
              <a:t>64</a:t>
            </a:fld>
            <a:endParaRPr lang="en-GB" dirty="0"/>
          </a:p>
        </p:txBody>
      </p:sp>
      <p:sp>
        <p:nvSpPr>
          <p:cNvPr id="4" name="Footer Placeholder 3">
            <a:extLst>
              <a:ext uri="{FF2B5EF4-FFF2-40B4-BE49-F238E27FC236}">
                <a16:creationId xmlns:a16="http://schemas.microsoft.com/office/drawing/2014/main" id="{2E2CFCD7-0233-45D2-BE26-D5E830D513C3}"/>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A7428539-B655-4EB5-AD66-55FFDFAFA006}"/>
              </a:ext>
            </a:extLst>
          </p:cNvPr>
          <p:cNvSpPr>
            <a:spLocks noGrp="1"/>
          </p:cNvSpPr>
          <p:nvPr>
            <p:ph type="ctrTitle"/>
          </p:nvPr>
        </p:nvSpPr>
        <p:spPr>
          <a:xfrm>
            <a:off x="500063" y="285750"/>
            <a:ext cx="8176393" cy="714375"/>
          </a:xfrm>
        </p:spPr>
        <p:txBody>
          <a:bodyPr/>
          <a:lstStyle/>
          <a:p>
            <a:r>
              <a:rPr lang="en-GB" dirty="0"/>
              <a:t>Standard errors in time series (4/5)</a:t>
            </a:r>
          </a:p>
        </p:txBody>
      </p:sp>
      <p:sp>
        <p:nvSpPr>
          <p:cNvPr id="2" name="Rectangle 1">
            <a:extLst>
              <a:ext uri="{FF2B5EF4-FFF2-40B4-BE49-F238E27FC236}">
                <a16:creationId xmlns:a16="http://schemas.microsoft.com/office/drawing/2014/main" id="{A4F4CD5A-F401-4719-AC0B-37486DE0D290}"/>
              </a:ext>
            </a:extLst>
          </p:cNvPr>
          <p:cNvSpPr/>
          <p:nvPr/>
        </p:nvSpPr>
        <p:spPr>
          <a:xfrm>
            <a:off x="500063" y="1268760"/>
            <a:ext cx="3423865" cy="2062103"/>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Now fit the confidence interval using LCL_1 and UCL_1 calculated values</a:t>
            </a:r>
          </a:p>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a:t>
            </a:r>
          </a:p>
          <a:p>
            <a:pPr marL="457200" marR="0" algn="just" hangingPunct="0">
              <a:spcBef>
                <a:spcPts val="0"/>
              </a:spcBef>
              <a:spcAft>
                <a:spcPts val="0"/>
              </a:spcAft>
              <a:tabLst>
                <a:tab pos="2828925" algn="l"/>
              </a:tabLst>
            </a:pPr>
            <a:r>
              <a:rPr lang="en-GB" sz="1600" dirty="0">
                <a:latin typeface="Calibri" panose="020F0502020204030204" pitchFamily="34" charset="0"/>
                <a:ea typeface="Times New Roman" panose="02020603050405020304" pitchFamily="18" charset="0"/>
                <a:cs typeface="Times New Roman" panose="02020603050405020304" pitchFamily="18" charset="0"/>
              </a:rPr>
              <a:t>Select </a:t>
            </a:r>
            <a:r>
              <a:rPr lang="en-GB" sz="1600" u="sng" dirty="0">
                <a:latin typeface="Calibri" panose="020F0502020204030204" pitchFamily="34" charset="0"/>
                <a:ea typeface="Times New Roman" panose="02020603050405020304" pitchFamily="18" charset="0"/>
                <a:cs typeface="Times New Roman" panose="02020603050405020304" pitchFamily="18" charset="0"/>
              </a:rPr>
              <a:t>G</a:t>
            </a:r>
            <a:r>
              <a:rPr lang="en-GB" sz="1600" dirty="0">
                <a:latin typeface="Calibri" panose="020F0502020204030204" pitchFamily="34" charset="0"/>
                <a:ea typeface="Times New Roman" panose="02020603050405020304" pitchFamily="18" charset="0"/>
                <a:cs typeface="Times New Roman" panose="02020603050405020304" pitchFamily="18" charset="0"/>
              </a:rPr>
              <a:t>raphs &gt; </a:t>
            </a:r>
            <a:r>
              <a:rPr lang="en-GB" sz="1600" u="sng" dirty="0">
                <a:latin typeface="Calibri" panose="020F0502020204030204" pitchFamily="34" charset="0"/>
                <a:ea typeface="Times New Roman" panose="02020603050405020304" pitchFamily="18" charset="0"/>
                <a:cs typeface="Times New Roman" panose="02020603050405020304" pitchFamily="18" charset="0"/>
              </a:rPr>
              <a:t>L</a:t>
            </a:r>
            <a:r>
              <a:rPr lang="en-GB" sz="1600" dirty="0">
                <a:latin typeface="Calibri" panose="020F0502020204030204" pitchFamily="34" charset="0"/>
                <a:ea typeface="Times New Roman" panose="02020603050405020304" pitchFamily="18" charset="0"/>
                <a:cs typeface="Times New Roman" panose="02020603050405020304" pitchFamily="18" charset="0"/>
              </a:rPr>
              <a:t>egacy Dialogs &gt; </a:t>
            </a:r>
            <a:r>
              <a:rPr lang="en-GB" sz="1600" u="sng" dirty="0">
                <a:latin typeface="Calibri" panose="020F0502020204030204" pitchFamily="34" charset="0"/>
                <a:ea typeface="Times New Roman" panose="02020603050405020304" pitchFamily="18" charset="0"/>
                <a:cs typeface="Times New Roman" panose="02020603050405020304" pitchFamily="18" charset="0"/>
              </a:rPr>
              <a:t>L</a:t>
            </a:r>
            <a:r>
              <a:rPr lang="en-GB" sz="1600" dirty="0">
                <a:latin typeface="Calibri" panose="020F0502020204030204" pitchFamily="34" charset="0"/>
                <a:ea typeface="Times New Roman" panose="02020603050405020304" pitchFamily="18" charset="0"/>
                <a:cs typeface="Times New Roman" panose="02020603050405020304" pitchFamily="18" charset="0"/>
              </a:rPr>
              <a:t>ine</a:t>
            </a:r>
          </a:p>
          <a:p>
            <a:pPr marL="45720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Choose Multiple</a:t>
            </a:r>
          </a:p>
          <a:p>
            <a:pPr marL="45720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Choose Data in Chart Are: Values of </a:t>
            </a:r>
            <a:r>
              <a:rPr lang="en-GB" sz="1600" u="sng" dirty="0">
                <a:latin typeface="Calibri" panose="020F0502020204030204" pitchFamily="34" charset="0"/>
                <a:ea typeface="Times New Roman" panose="02020603050405020304" pitchFamily="18" charset="0"/>
                <a:cs typeface="Times New Roman" panose="02020603050405020304" pitchFamily="18" charset="0"/>
              </a:rPr>
              <a:t>i</a:t>
            </a:r>
            <a:r>
              <a:rPr lang="en-GB" sz="1600" dirty="0">
                <a:latin typeface="Calibri" panose="020F0502020204030204" pitchFamily="34" charset="0"/>
                <a:ea typeface="Times New Roman" panose="02020603050405020304" pitchFamily="18" charset="0"/>
                <a:cs typeface="Times New Roman" panose="02020603050405020304" pitchFamily="18" charset="0"/>
              </a:rPr>
              <a:t>ndividual cases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9C53A96-D025-413A-8C25-029101122DC1}"/>
              </a:ext>
            </a:extLst>
          </p:cNvPr>
          <p:cNvPicPr/>
          <p:nvPr/>
        </p:nvPicPr>
        <p:blipFill>
          <a:blip r:embed="rId2"/>
          <a:stretch>
            <a:fillRect/>
          </a:stretch>
        </p:blipFill>
        <p:spPr>
          <a:xfrm>
            <a:off x="1043608" y="3501008"/>
            <a:ext cx="1800201" cy="2308324"/>
          </a:xfrm>
          <a:prstGeom prst="rect">
            <a:avLst/>
          </a:prstGeom>
        </p:spPr>
      </p:pic>
      <p:sp>
        <p:nvSpPr>
          <p:cNvPr id="7" name="Rectangle 6">
            <a:extLst>
              <a:ext uri="{FF2B5EF4-FFF2-40B4-BE49-F238E27FC236}">
                <a16:creationId xmlns:a16="http://schemas.microsoft.com/office/drawing/2014/main" id="{CF0FA5AE-7D47-40F4-9B99-B67AB27379B1}"/>
              </a:ext>
            </a:extLst>
          </p:cNvPr>
          <p:cNvSpPr/>
          <p:nvPr/>
        </p:nvSpPr>
        <p:spPr>
          <a:xfrm>
            <a:off x="4211960" y="1268759"/>
            <a:ext cx="4441877" cy="1477328"/>
          </a:xfrm>
          <a:prstGeom prst="rect">
            <a:avLst/>
          </a:prstGeom>
        </p:spPr>
        <p:txBody>
          <a:bodyPr wrap="square">
            <a:spAutoFit/>
          </a:bodyPr>
          <a:lstStyle/>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Select Define</a:t>
            </a:r>
          </a:p>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Transfer into Lines Represent box: Series, Fit for Series …., 95% LCL…, and 95% UCL ….</a:t>
            </a:r>
          </a:p>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In Category Labels, choose </a:t>
            </a:r>
            <a:r>
              <a:rPr lang="en-GB" u="sng" dirty="0">
                <a:latin typeface="Calibri" panose="020F0502020204030204" pitchFamily="34" charset="0"/>
                <a:ea typeface="Times New Roman" panose="02020603050405020304" pitchFamily="18" charset="0"/>
                <a:cs typeface="Times New Roman" panose="02020603050405020304" pitchFamily="18" charset="0"/>
              </a:rPr>
              <a:t>V</a:t>
            </a:r>
            <a:r>
              <a:rPr lang="en-GB" dirty="0">
                <a:latin typeface="Calibri" panose="020F0502020204030204" pitchFamily="34" charset="0"/>
                <a:ea typeface="Times New Roman" panose="02020603050405020304" pitchFamily="18" charset="0"/>
                <a:cs typeface="Times New Roman" panose="02020603050405020304" pitchFamily="18" charset="0"/>
              </a:rPr>
              <a:t>ariable and transfer Period into box</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26255BB5-0B23-4FB0-B5A5-68634C758C25}"/>
              </a:ext>
            </a:extLst>
          </p:cNvPr>
          <p:cNvPicPr/>
          <p:nvPr/>
        </p:nvPicPr>
        <p:blipFill>
          <a:blip r:embed="rId3"/>
          <a:stretch>
            <a:fillRect/>
          </a:stretch>
        </p:blipFill>
        <p:spPr>
          <a:xfrm>
            <a:off x="4283968" y="2746087"/>
            <a:ext cx="2743200" cy="3155950"/>
          </a:xfrm>
          <a:prstGeom prst="rect">
            <a:avLst/>
          </a:prstGeom>
        </p:spPr>
      </p:pic>
      <p:sp>
        <p:nvSpPr>
          <p:cNvPr id="9" name="Rectangle 8">
            <a:extLst>
              <a:ext uri="{FF2B5EF4-FFF2-40B4-BE49-F238E27FC236}">
                <a16:creationId xmlns:a16="http://schemas.microsoft.com/office/drawing/2014/main" id="{C73F84E8-9189-4CAC-B366-3FCB561BF2CE}"/>
              </a:ext>
            </a:extLst>
          </p:cNvPr>
          <p:cNvSpPr/>
          <p:nvPr/>
        </p:nvSpPr>
        <p:spPr>
          <a:xfrm>
            <a:off x="7303336" y="5512287"/>
            <a:ext cx="107433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Select OK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5598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749B76-70E3-4B6D-9358-2FC94BC46A38}"/>
              </a:ext>
            </a:extLst>
          </p:cNvPr>
          <p:cNvSpPr>
            <a:spLocks noGrp="1"/>
          </p:cNvSpPr>
          <p:nvPr>
            <p:ph type="sldNum" sz="quarter" idx="10"/>
          </p:nvPr>
        </p:nvSpPr>
        <p:spPr/>
        <p:txBody>
          <a:bodyPr/>
          <a:lstStyle/>
          <a:p>
            <a:pPr>
              <a:defRPr/>
            </a:pPr>
            <a:fld id="{8ED7645F-28E9-43F5-8DE8-F26D6BFC7DBB}" type="slidenum">
              <a:rPr lang="en-GB" smtClean="0"/>
              <a:pPr>
                <a:defRPr/>
              </a:pPr>
              <a:t>65</a:t>
            </a:fld>
            <a:endParaRPr lang="en-GB" dirty="0"/>
          </a:p>
        </p:txBody>
      </p:sp>
      <p:sp>
        <p:nvSpPr>
          <p:cNvPr id="4" name="Footer Placeholder 3">
            <a:extLst>
              <a:ext uri="{FF2B5EF4-FFF2-40B4-BE49-F238E27FC236}">
                <a16:creationId xmlns:a16="http://schemas.microsoft.com/office/drawing/2014/main" id="{2E2CFCD7-0233-45D2-BE26-D5E830D513C3}"/>
              </a:ext>
            </a:extLst>
          </p:cNvPr>
          <p:cNvSpPr>
            <a:spLocks noGrp="1"/>
          </p:cNvSpPr>
          <p:nvPr>
            <p:ph type="ftr" sz="quarter" idx="11"/>
          </p:nvPr>
        </p:nvSpPr>
        <p:spPr/>
        <p:txBody>
          <a:bodyPr/>
          <a:lstStyle/>
          <a:p>
            <a:pPr>
              <a:defRPr/>
            </a:pPr>
            <a:r>
              <a:rPr lang="en-GB"/>
              <a:t>Glyn Davis &amp; Branko Pecar</a:t>
            </a:r>
            <a:endParaRPr lang="en-GB" b="0"/>
          </a:p>
        </p:txBody>
      </p:sp>
      <p:sp>
        <p:nvSpPr>
          <p:cNvPr id="5" name="Title 1">
            <a:extLst>
              <a:ext uri="{FF2B5EF4-FFF2-40B4-BE49-F238E27FC236}">
                <a16:creationId xmlns:a16="http://schemas.microsoft.com/office/drawing/2014/main" id="{A7428539-B655-4EB5-AD66-55FFDFAFA006}"/>
              </a:ext>
            </a:extLst>
          </p:cNvPr>
          <p:cNvSpPr>
            <a:spLocks noGrp="1"/>
          </p:cNvSpPr>
          <p:nvPr>
            <p:ph type="ctrTitle"/>
          </p:nvPr>
        </p:nvSpPr>
        <p:spPr>
          <a:xfrm>
            <a:off x="500063" y="285750"/>
            <a:ext cx="8176393" cy="714375"/>
          </a:xfrm>
        </p:spPr>
        <p:txBody>
          <a:bodyPr/>
          <a:lstStyle/>
          <a:p>
            <a:r>
              <a:rPr lang="en-GB" dirty="0"/>
              <a:t>Standard errors in time series (5/5)</a:t>
            </a:r>
          </a:p>
        </p:txBody>
      </p:sp>
      <p:sp>
        <p:nvSpPr>
          <p:cNvPr id="2" name="TextBox 1">
            <a:extLst>
              <a:ext uri="{FF2B5EF4-FFF2-40B4-BE49-F238E27FC236}">
                <a16:creationId xmlns:a16="http://schemas.microsoft.com/office/drawing/2014/main" id="{6E06B774-E636-4A28-A4A0-5F1F3E9A5B6E}"/>
              </a:ext>
            </a:extLst>
          </p:cNvPr>
          <p:cNvSpPr txBox="1"/>
          <p:nvPr/>
        </p:nvSpPr>
        <p:spPr>
          <a:xfrm>
            <a:off x="6994486" y="3140968"/>
            <a:ext cx="1728192" cy="1477328"/>
          </a:xfrm>
          <a:prstGeom prst="rect">
            <a:avLst/>
          </a:prstGeom>
          <a:solidFill>
            <a:schemeClr val="accent3">
              <a:lumMod val="40000"/>
              <a:lumOff val="60000"/>
            </a:schemeClr>
          </a:solidFill>
        </p:spPr>
        <p:txBody>
          <a:bodyPr wrap="square" rtlCol="0">
            <a:spAutoFit/>
          </a:bodyPr>
          <a:lstStyle/>
          <a:p>
            <a:r>
              <a:rPr lang="en-GB" dirty="0"/>
              <a:t>This agrees with the Excel solution illustrated in Example 10.12</a:t>
            </a:r>
          </a:p>
        </p:txBody>
      </p:sp>
      <p:pic>
        <p:nvPicPr>
          <p:cNvPr id="7" name="Picture 6">
            <a:extLst>
              <a:ext uri="{FF2B5EF4-FFF2-40B4-BE49-F238E27FC236}">
                <a16:creationId xmlns:a16="http://schemas.microsoft.com/office/drawing/2014/main" id="{1FB8C446-AD86-450A-801A-1F447F487B0D}"/>
              </a:ext>
            </a:extLst>
          </p:cNvPr>
          <p:cNvPicPr/>
          <p:nvPr/>
        </p:nvPicPr>
        <p:blipFill>
          <a:blip r:embed="rId2"/>
          <a:stretch>
            <a:fillRect/>
          </a:stretch>
        </p:blipFill>
        <p:spPr>
          <a:xfrm>
            <a:off x="171450" y="1268760"/>
            <a:ext cx="6776814" cy="4803428"/>
          </a:xfrm>
          <a:prstGeom prst="rect">
            <a:avLst/>
          </a:prstGeom>
        </p:spPr>
      </p:pic>
    </p:spTree>
    <p:extLst>
      <p:ext uri="{BB962C8B-B14F-4D97-AF65-F5344CB8AC3E}">
        <p14:creationId xmlns:p14="http://schemas.microsoft.com/office/powerpoint/2010/main" val="564135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a:xfrm>
            <a:off x="500063" y="285750"/>
            <a:ext cx="6929437" cy="714375"/>
          </a:xfrm>
        </p:spPr>
        <p:txBody>
          <a:bodyPr/>
          <a:lstStyle/>
          <a:p>
            <a:r>
              <a:rPr lang="en-GB">
                <a:latin typeface="Arial" charset="0"/>
                <a:cs typeface="Arial" charset="0"/>
              </a:rPr>
              <a:t>Conclusion</a:t>
            </a:r>
          </a:p>
        </p:txBody>
      </p:sp>
      <p:sp>
        <p:nvSpPr>
          <p:cNvPr id="3" name="Slide Number Placeholder 2"/>
          <p:cNvSpPr>
            <a:spLocks noGrp="1"/>
          </p:cNvSpPr>
          <p:nvPr>
            <p:ph type="sldNum" sz="quarter" idx="10"/>
          </p:nvPr>
        </p:nvSpPr>
        <p:spPr/>
        <p:txBody>
          <a:bodyPr/>
          <a:lstStyle/>
          <a:p>
            <a:pPr>
              <a:defRPr/>
            </a:pPr>
            <a:fld id="{AA7E753E-3723-4CF5-B587-AA41229F11DF}" type="slidenum">
              <a:rPr lang="en-GB" smtClean="0"/>
              <a:pPr>
                <a:defRPr/>
              </a:pPr>
              <a:t>66</a:t>
            </a:fld>
            <a:endParaRPr lang="en-GB" dirty="0"/>
          </a:p>
        </p:txBody>
      </p:sp>
      <p:sp>
        <p:nvSpPr>
          <p:cNvPr id="809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80901" name="TextBox 5"/>
          <p:cNvSpPr txBox="1">
            <a:spLocks noChangeArrowheads="1"/>
          </p:cNvSpPr>
          <p:nvPr/>
        </p:nvSpPr>
        <p:spPr bwMode="auto">
          <a:xfrm>
            <a:off x="642938" y="1285875"/>
            <a:ext cx="8215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dirty="0"/>
              <a:t>Part 1 and 2 presentations provide a set of tools which can be used to analyse time series data:</a:t>
            </a:r>
          </a:p>
        </p:txBody>
      </p:sp>
      <p:sp>
        <p:nvSpPr>
          <p:cNvPr id="8" name="Rectangle 7"/>
          <p:cNvSpPr/>
          <p:nvPr/>
        </p:nvSpPr>
        <p:spPr>
          <a:xfrm>
            <a:off x="2699792" y="2777837"/>
            <a:ext cx="3893352" cy="584775"/>
          </a:xfrm>
          <a:prstGeom prst="rect">
            <a:avLst/>
          </a:prstGeom>
          <a:noFill/>
        </p:spPr>
        <p:txBody>
          <a:bodyPr wrap="square">
            <a:spAutoFit/>
          </a:bodyPr>
          <a:lstStyle/>
          <a:p>
            <a:pPr algn="ctr">
              <a:defRPr/>
            </a:pP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Fitting a Trend</a:t>
            </a:r>
          </a:p>
        </p:txBody>
      </p:sp>
      <p:sp>
        <p:nvSpPr>
          <p:cNvPr id="11" name="Rectangle 10"/>
          <p:cNvSpPr/>
          <p:nvPr/>
        </p:nvSpPr>
        <p:spPr>
          <a:xfrm>
            <a:off x="2294913" y="4628066"/>
            <a:ext cx="2643206" cy="107721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Forecasting errors</a:t>
            </a:r>
          </a:p>
        </p:txBody>
      </p:sp>
      <p:sp>
        <p:nvSpPr>
          <p:cNvPr id="12" name="Rectangle 11"/>
          <p:cNvSpPr/>
          <p:nvPr/>
        </p:nvSpPr>
        <p:spPr>
          <a:xfrm>
            <a:off x="5292080" y="4494907"/>
            <a:ext cx="3000396" cy="1077218"/>
          </a:xfrm>
          <a:prstGeom prst="rect">
            <a:avLst/>
          </a:prstGeom>
          <a:noFill/>
        </p:spPr>
        <p:txBody>
          <a:bodyPr>
            <a:spAutoFit/>
          </a:bodyPr>
          <a:lstStyle/>
          <a:p>
            <a:pPr algn="ctr">
              <a:defRPr/>
            </a:pPr>
            <a:r>
              <a:rPr lang="en-US"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Prediction intervals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D725-401E-46B8-AD24-0D5F10602A49}"/>
              </a:ext>
            </a:extLst>
          </p:cNvPr>
          <p:cNvSpPr>
            <a:spLocks noGrp="1"/>
          </p:cNvSpPr>
          <p:nvPr>
            <p:ph type="ctrTitle"/>
          </p:nvPr>
        </p:nvSpPr>
        <p:spPr/>
        <p:txBody>
          <a:bodyPr/>
          <a:lstStyle/>
          <a:p>
            <a:r>
              <a:rPr lang="en-GB" dirty="0"/>
              <a:t>Seasonal time series</a:t>
            </a:r>
          </a:p>
        </p:txBody>
      </p:sp>
      <p:sp>
        <p:nvSpPr>
          <p:cNvPr id="3" name="Slide Number Placeholder 2">
            <a:extLst>
              <a:ext uri="{FF2B5EF4-FFF2-40B4-BE49-F238E27FC236}">
                <a16:creationId xmlns:a16="http://schemas.microsoft.com/office/drawing/2014/main" id="{4F11B479-8127-406B-9660-3C8E9CDB4D65}"/>
              </a:ext>
            </a:extLst>
          </p:cNvPr>
          <p:cNvSpPr>
            <a:spLocks noGrp="1"/>
          </p:cNvSpPr>
          <p:nvPr>
            <p:ph type="sldNum" sz="quarter" idx="10"/>
          </p:nvPr>
        </p:nvSpPr>
        <p:spPr/>
        <p:txBody>
          <a:bodyPr/>
          <a:lstStyle/>
          <a:p>
            <a:pPr>
              <a:defRPr/>
            </a:pPr>
            <a:fld id="{8ED7645F-28E9-43F5-8DE8-F26D6BFC7DBB}" type="slidenum">
              <a:rPr lang="en-GB" smtClean="0"/>
              <a:pPr>
                <a:defRPr/>
              </a:pPr>
              <a:t>7</a:t>
            </a:fld>
            <a:endParaRPr lang="en-GB" dirty="0"/>
          </a:p>
        </p:txBody>
      </p:sp>
      <p:sp>
        <p:nvSpPr>
          <p:cNvPr id="4" name="Footer Placeholder 3">
            <a:extLst>
              <a:ext uri="{FF2B5EF4-FFF2-40B4-BE49-F238E27FC236}">
                <a16:creationId xmlns:a16="http://schemas.microsoft.com/office/drawing/2014/main" id="{420F58C8-674E-41EA-9D81-1040E2F2551E}"/>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6EEA44F6-5410-436C-AF7A-77F064A398A8}"/>
              </a:ext>
            </a:extLst>
          </p:cNvPr>
          <p:cNvSpPr/>
          <p:nvPr/>
        </p:nvSpPr>
        <p:spPr>
          <a:xfrm>
            <a:off x="500034" y="1268760"/>
            <a:ext cx="8176422" cy="923330"/>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In addition to distinguishing every time series as either a stationary or non-stationary, every time series can also be either </a:t>
            </a:r>
            <a:r>
              <a:rPr lang="en-GB"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seasonal</a:t>
            </a:r>
            <a:r>
              <a:rPr lang="en-GB" dirty="0">
                <a:latin typeface="Calibri" panose="020F0502020204030204" pitchFamily="34" charset="0"/>
                <a:ea typeface="Times New Roman" panose="02020603050405020304" pitchFamily="18" charset="0"/>
                <a:cs typeface="Times New Roman" panose="02020603050405020304" pitchFamily="18" charset="0"/>
              </a:rPr>
              <a:t> or </a:t>
            </a:r>
            <a:r>
              <a:rPr lang="en-GB"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non-seasonal</a:t>
            </a:r>
            <a:r>
              <a:rPr lang="en-GB" dirty="0">
                <a:latin typeface="Calibri" panose="020F0502020204030204" pitchFamily="34" charset="0"/>
                <a:ea typeface="Times New Roman" panose="02020603050405020304" pitchFamily="18" charset="0"/>
                <a:cs typeface="Times New Roman" panose="02020603050405020304" pitchFamily="18" charset="0"/>
              </a:rPr>
              <a:t>. Again, a variety of methods exist to treat specifically seasonal time series.</a:t>
            </a:r>
            <a:endParaRPr lang="en-GB" dirty="0"/>
          </a:p>
        </p:txBody>
      </p:sp>
      <p:sp>
        <p:nvSpPr>
          <p:cNvPr id="6" name="Rectangle 5">
            <a:extLst>
              <a:ext uri="{FF2B5EF4-FFF2-40B4-BE49-F238E27FC236}">
                <a16:creationId xmlns:a16="http://schemas.microsoft.com/office/drawing/2014/main" id="{33B3CD9D-5258-4FAC-91B8-BEC2640186F5}"/>
              </a:ext>
            </a:extLst>
          </p:cNvPr>
          <p:cNvSpPr/>
          <p:nvPr/>
        </p:nvSpPr>
        <p:spPr>
          <a:xfrm>
            <a:off x="441524" y="2199953"/>
            <a:ext cx="1513171" cy="369332"/>
          </a:xfrm>
          <a:prstGeom prst="rect">
            <a:avLst/>
          </a:prstGeom>
        </p:spPr>
        <p:txBody>
          <a:bodyPr wrap="none">
            <a:spAutoFit/>
          </a:bodyPr>
          <a:lstStyle/>
          <a:p>
            <a:pPr marL="0" marR="0" algn="just" hangingPunct="0">
              <a:spcBef>
                <a:spcPts val="0"/>
              </a:spcBef>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Example 10.2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DAA0E92-9731-466F-9F2B-D72DE0490906}"/>
              </a:ext>
            </a:extLst>
          </p:cNvPr>
          <p:cNvSpPr/>
          <p:nvPr/>
        </p:nvSpPr>
        <p:spPr>
          <a:xfrm>
            <a:off x="1785937" y="2186171"/>
            <a:ext cx="6780271"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Here is an example of one seasonal and stationary time series (Figure 10.4) and one seasonal and non-stationary time series (Figure 10.5).</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6CEF647-1DAC-4493-9374-A0863D02332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1650" y="3214081"/>
            <a:ext cx="4080350" cy="2594888"/>
          </a:xfrm>
          <a:prstGeom prst="rect">
            <a:avLst/>
          </a:prstGeom>
          <a:noFill/>
        </p:spPr>
      </p:pic>
      <p:pic>
        <p:nvPicPr>
          <p:cNvPr id="11" name="Picture 10">
            <a:extLst>
              <a:ext uri="{FF2B5EF4-FFF2-40B4-BE49-F238E27FC236}">
                <a16:creationId xmlns:a16="http://schemas.microsoft.com/office/drawing/2014/main" id="{18095062-6119-4B71-830A-A425AB5578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214081"/>
            <a:ext cx="4213672" cy="2594888"/>
          </a:xfrm>
          <a:prstGeom prst="rect">
            <a:avLst/>
          </a:prstGeom>
          <a:noFill/>
        </p:spPr>
      </p:pic>
    </p:spTree>
    <p:extLst>
      <p:ext uri="{BB962C8B-B14F-4D97-AF65-F5344CB8AC3E}">
        <p14:creationId xmlns:p14="http://schemas.microsoft.com/office/powerpoint/2010/main" val="4125345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898D-F0E4-4A32-97E8-EBA35BD93C76}"/>
              </a:ext>
            </a:extLst>
          </p:cNvPr>
          <p:cNvSpPr>
            <a:spLocks noGrp="1"/>
          </p:cNvSpPr>
          <p:nvPr>
            <p:ph type="ctrTitle"/>
          </p:nvPr>
        </p:nvSpPr>
        <p:spPr>
          <a:xfrm>
            <a:off x="500034" y="285728"/>
            <a:ext cx="8248430" cy="714380"/>
          </a:xfrm>
          <a:solidFill>
            <a:schemeClr val="accent2">
              <a:lumMod val="20000"/>
              <a:lumOff val="80000"/>
            </a:schemeClr>
          </a:solidFill>
        </p:spPr>
        <p:txBody>
          <a:bodyPr/>
          <a:lstStyle/>
          <a:p>
            <a:r>
              <a:rPr lang="en-GB" sz="2400" dirty="0"/>
              <a:t>Part 1 Trend extrapolation as long-term forecasting method</a:t>
            </a:r>
          </a:p>
        </p:txBody>
      </p:sp>
      <p:sp>
        <p:nvSpPr>
          <p:cNvPr id="3" name="Slide Number Placeholder 2">
            <a:extLst>
              <a:ext uri="{FF2B5EF4-FFF2-40B4-BE49-F238E27FC236}">
                <a16:creationId xmlns:a16="http://schemas.microsoft.com/office/drawing/2014/main" id="{105DFD75-3058-436E-989F-A6C753B3C9CD}"/>
              </a:ext>
            </a:extLst>
          </p:cNvPr>
          <p:cNvSpPr>
            <a:spLocks noGrp="1"/>
          </p:cNvSpPr>
          <p:nvPr>
            <p:ph type="sldNum" sz="quarter" idx="10"/>
          </p:nvPr>
        </p:nvSpPr>
        <p:spPr/>
        <p:txBody>
          <a:bodyPr/>
          <a:lstStyle/>
          <a:p>
            <a:pPr>
              <a:defRPr/>
            </a:pPr>
            <a:fld id="{8ED7645F-28E9-43F5-8DE8-F26D6BFC7DBB}" type="slidenum">
              <a:rPr lang="en-GB" smtClean="0"/>
              <a:pPr>
                <a:defRPr/>
              </a:pPr>
              <a:t>8</a:t>
            </a:fld>
            <a:endParaRPr lang="en-GB" dirty="0"/>
          </a:p>
        </p:txBody>
      </p:sp>
      <p:sp>
        <p:nvSpPr>
          <p:cNvPr id="4" name="Footer Placeholder 3">
            <a:extLst>
              <a:ext uri="{FF2B5EF4-FFF2-40B4-BE49-F238E27FC236}">
                <a16:creationId xmlns:a16="http://schemas.microsoft.com/office/drawing/2014/main" id="{567FF0E8-EA82-4F48-BFE5-D218C57CAE7F}"/>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E61BDC1A-382B-4989-BC25-9C9C444CA5EC}"/>
              </a:ext>
            </a:extLst>
          </p:cNvPr>
          <p:cNvSpPr/>
          <p:nvPr/>
        </p:nvSpPr>
        <p:spPr>
          <a:xfrm>
            <a:off x="500034" y="1268760"/>
            <a:ext cx="8248430" cy="1754326"/>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Long term forecasting is essentially the same as trend extrapolation. If we are going to produce long-term forecasts, this implies that we are not interested in every detail of the future time series. We are interested in the general direction and the speed (slope) at which the future values of the variable are going to happen. Long-term forecasts do not mean that we must go a number of years in the future. It means that we want to go several</a:t>
            </a:r>
            <a:r>
              <a:rPr lang="en-GB" b="1" dirty="0">
                <a:latin typeface="Calibri" panose="020F0502020204030204" pitchFamily="34" charset="0"/>
                <a:ea typeface="Times New Roman" panose="02020603050405020304" pitchFamily="18" charset="0"/>
                <a:cs typeface="Times New Roman" panose="02020603050405020304" pitchFamily="18" charset="0"/>
              </a:rPr>
              <a:t> </a:t>
            </a:r>
            <a:r>
              <a:rPr lang="en-GB"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time periods</a:t>
            </a:r>
            <a:r>
              <a:rPr lang="en-GB" b="1" dirty="0">
                <a:latin typeface="Calibri" panose="020F0502020204030204" pitchFamily="34" charset="0"/>
                <a:ea typeface="Times New Roman" panose="02020603050405020304" pitchFamily="18" charset="0"/>
                <a:cs typeface="Times New Roman" panose="02020603050405020304" pitchFamily="18" charset="0"/>
              </a:rPr>
              <a:t> </a:t>
            </a:r>
            <a:r>
              <a:rPr lang="en-GB" dirty="0">
                <a:latin typeface="Calibri" panose="020F0502020204030204" pitchFamily="34" charset="0"/>
                <a:ea typeface="Times New Roman" panose="02020603050405020304" pitchFamily="18" charset="0"/>
                <a:cs typeface="Times New Roman" panose="02020603050405020304" pitchFamily="18" charset="0"/>
              </a:rPr>
              <a:t>in the future. </a:t>
            </a:r>
            <a:endParaRPr lang="en-GB" dirty="0"/>
          </a:p>
        </p:txBody>
      </p:sp>
      <p:sp>
        <p:nvSpPr>
          <p:cNvPr id="6" name="Rectangle 5">
            <a:extLst>
              <a:ext uri="{FF2B5EF4-FFF2-40B4-BE49-F238E27FC236}">
                <a16:creationId xmlns:a16="http://schemas.microsoft.com/office/drawing/2014/main" id="{3F499400-28FF-43E8-A5FB-00FE70AC33F2}"/>
              </a:ext>
            </a:extLst>
          </p:cNvPr>
          <p:cNvSpPr/>
          <p:nvPr/>
        </p:nvSpPr>
        <p:spPr>
          <a:xfrm>
            <a:off x="500034" y="3116476"/>
            <a:ext cx="8429654" cy="1754326"/>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What we are saying is that regardless of units of time (years, days, minutes), long term-forecasting implies that we are going to forecast the values of the variable for a considerable number of time periods. What is considerable number of time periods? Well, it depends how long is the time series. A general and empirical rule is that long-term forecasts should not exceed one third on the total number of historical observations (n/3). </a:t>
            </a:r>
            <a:endParaRPr lang="en-GB" dirty="0"/>
          </a:p>
        </p:txBody>
      </p:sp>
      <p:sp>
        <p:nvSpPr>
          <p:cNvPr id="7" name="Rectangle 6">
            <a:extLst>
              <a:ext uri="{FF2B5EF4-FFF2-40B4-BE49-F238E27FC236}">
                <a16:creationId xmlns:a16="http://schemas.microsoft.com/office/drawing/2014/main" id="{C4469CA7-94BE-4329-874E-75BF6F96CA9F}"/>
              </a:ext>
            </a:extLst>
          </p:cNvPr>
          <p:cNvSpPr/>
          <p:nvPr/>
        </p:nvSpPr>
        <p:spPr>
          <a:xfrm>
            <a:off x="1008808" y="5014585"/>
            <a:ext cx="7739656" cy="646331"/>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As an example, if your time series consists of 36 observations (n), the maximum number of forecasts to be produced should not exceed 12 (n/3).</a:t>
            </a:r>
            <a:endParaRPr lang="en-GB" dirty="0"/>
          </a:p>
        </p:txBody>
      </p:sp>
    </p:spTree>
    <p:extLst>
      <p:ext uri="{BB962C8B-B14F-4D97-AF65-F5344CB8AC3E}">
        <p14:creationId xmlns:p14="http://schemas.microsoft.com/office/powerpoint/2010/main" val="2106176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CC633-FD92-427E-8093-EC5165C268A1}"/>
              </a:ext>
            </a:extLst>
          </p:cNvPr>
          <p:cNvSpPr>
            <a:spLocks noGrp="1"/>
          </p:cNvSpPr>
          <p:nvPr>
            <p:ph type="ctrTitle"/>
          </p:nvPr>
        </p:nvSpPr>
        <p:spPr>
          <a:xfrm>
            <a:off x="500034" y="285728"/>
            <a:ext cx="8176422" cy="714380"/>
          </a:xfrm>
        </p:spPr>
        <p:txBody>
          <a:bodyPr/>
          <a:lstStyle/>
          <a:p>
            <a:r>
              <a:rPr lang="en-GB" dirty="0">
                <a:latin typeface="+mn-lt"/>
              </a:rPr>
              <a:t>A trend component (1/2)</a:t>
            </a:r>
          </a:p>
        </p:txBody>
      </p:sp>
      <p:sp>
        <p:nvSpPr>
          <p:cNvPr id="3" name="Slide Number Placeholder 2">
            <a:extLst>
              <a:ext uri="{FF2B5EF4-FFF2-40B4-BE49-F238E27FC236}">
                <a16:creationId xmlns:a16="http://schemas.microsoft.com/office/drawing/2014/main" id="{D38448E4-3CA5-47E2-A0CD-3EC2E350415C}"/>
              </a:ext>
            </a:extLst>
          </p:cNvPr>
          <p:cNvSpPr>
            <a:spLocks noGrp="1"/>
          </p:cNvSpPr>
          <p:nvPr>
            <p:ph type="sldNum" sz="quarter" idx="10"/>
          </p:nvPr>
        </p:nvSpPr>
        <p:spPr/>
        <p:txBody>
          <a:bodyPr/>
          <a:lstStyle/>
          <a:p>
            <a:pPr>
              <a:defRPr/>
            </a:pPr>
            <a:fld id="{8ED7645F-28E9-43F5-8DE8-F26D6BFC7DBB}" type="slidenum">
              <a:rPr lang="en-GB" smtClean="0"/>
              <a:pPr>
                <a:defRPr/>
              </a:pPr>
              <a:t>9</a:t>
            </a:fld>
            <a:endParaRPr lang="en-GB" dirty="0"/>
          </a:p>
        </p:txBody>
      </p:sp>
      <p:sp>
        <p:nvSpPr>
          <p:cNvPr id="4" name="Footer Placeholder 3">
            <a:extLst>
              <a:ext uri="{FF2B5EF4-FFF2-40B4-BE49-F238E27FC236}">
                <a16:creationId xmlns:a16="http://schemas.microsoft.com/office/drawing/2014/main" id="{4591B859-4D15-40F1-BC46-2D41AF659241}"/>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CF8BF861-7284-4BDB-A0A8-ACC10856A5AE}"/>
              </a:ext>
            </a:extLst>
          </p:cNvPr>
          <p:cNvSpPr/>
          <p:nvPr/>
        </p:nvSpPr>
        <p:spPr>
          <a:xfrm>
            <a:off x="500034" y="1196752"/>
            <a:ext cx="8176422" cy="1477328"/>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Let’s say that, for all practical purposes, we are only interested in estimating the trend. After we calculated the trend, that models the time series, the difference between every actual value in the time series and every trend value is effectively a series of </a:t>
            </a:r>
            <a:r>
              <a:rPr lang="en-GB" b="1" dirty="0">
                <a:latin typeface="Calibri" panose="020F0502020204030204" pitchFamily="34" charset="0"/>
                <a:ea typeface="Times New Roman" panose="02020603050405020304" pitchFamily="18" charset="0"/>
                <a:cs typeface="Times New Roman" panose="02020603050405020304" pitchFamily="18" charset="0"/>
              </a:rPr>
              <a:t>residuals (R)</a:t>
            </a:r>
            <a:r>
              <a:rPr lang="en-GB" dirty="0">
                <a:latin typeface="Calibri" panose="020F0502020204030204" pitchFamily="34" charset="0"/>
                <a:ea typeface="Times New Roman" panose="02020603050405020304" pitchFamily="18" charset="0"/>
                <a:cs typeface="Times New Roman" panose="02020603050405020304" pitchFamily="18" charset="0"/>
              </a:rPr>
              <a:t>. In other words, time series Y, in this simplified model, consists of only two components, as defined by equation (9.1).</a:t>
            </a:r>
            <a:endParaRPr lang="en-GB" dirty="0"/>
          </a:p>
        </p:txBody>
      </p:sp>
      <p:pic>
        <p:nvPicPr>
          <p:cNvPr id="6" name="Picture 5">
            <a:extLst>
              <a:ext uri="{FF2B5EF4-FFF2-40B4-BE49-F238E27FC236}">
                <a16:creationId xmlns:a16="http://schemas.microsoft.com/office/drawing/2014/main" id="{8F1608F9-7530-484F-990F-73F40319C53C}"/>
              </a:ext>
            </a:extLst>
          </p:cNvPr>
          <p:cNvPicPr>
            <a:picLocks noChangeAspect="1"/>
          </p:cNvPicPr>
          <p:nvPr/>
        </p:nvPicPr>
        <p:blipFill>
          <a:blip r:embed="rId2"/>
          <a:stretch>
            <a:fillRect/>
          </a:stretch>
        </p:blipFill>
        <p:spPr>
          <a:xfrm>
            <a:off x="3779912" y="2941173"/>
            <a:ext cx="1219048" cy="800000"/>
          </a:xfrm>
          <a:prstGeom prst="rect">
            <a:avLst/>
          </a:prstGeom>
        </p:spPr>
      </p:pic>
      <p:sp>
        <p:nvSpPr>
          <p:cNvPr id="7" name="Rectangle 6">
            <a:extLst>
              <a:ext uri="{FF2B5EF4-FFF2-40B4-BE49-F238E27FC236}">
                <a16:creationId xmlns:a16="http://schemas.microsoft.com/office/drawing/2014/main" id="{8C2709E5-2A7C-4E83-898E-A3BB57058224}"/>
              </a:ext>
            </a:extLst>
          </p:cNvPr>
          <p:cNvSpPr/>
          <p:nvPr/>
        </p:nvSpPr>
        <p:spPr>
          <a:xfrm>
            <a:off x="500034" y="3906922"/>
            <a:ext cx="8320438" cy="1754326"/>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If a trend represents an underlying pattern that the time series follows, then the residuals are something that should randomly oscillate around the trend. In other words, if we can estimate the underlying trend of a time series, we will not worry about these random residuals fluctuating around the trend line (at least in the context of long-term forecasts). We can then extrapolate this trend. The trend becomes our forecast of the time series. </a:t>
            </a:r>
            <a:endParaRPr lang="en-GB" dirty="0"/>
          </a:p>
        </p:txBody>
      </p:sp>
    </p:spTree>
    <p:extLst>
      <p:ext uri="{BB962C8B-B14F-4D97-AF65-F5344CB8AC3E}">
        <p14:creationId xmlns:p14="http://schemas.microsoft.com/office/powerpoint/2010/main" val="1030698077"/>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1880</TotalTime>
  <Words>5407</Words>
  <Application>Microsoft Office PowerPoint</Application>
  <PresentationFormat>On-screen Show (4:3)</PresentationFormat>
  <Paragraphs>559</Paragraphs>
  <Slides>66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Cambria Math</vt:lpstr>
      <vt:lpstr>Symbol</vt:lpstr>
      <vt:lpstr>Title</vt:lpstr>
      <vt:lpstr>Time series data - Long term forecasts and seasonality</vt:lpstr>
      <vt:lpstr>Learning Objectives</vt:lpstr>
      <vt:lpstr>Introduction to time series analysis (1/2)</vt:lpstr>
      <vt:lpstr>Introduction to time series analysis (2/2)</vt:lpstr>
      <vt:lpstr>Stationary and non-stationary data sets (1/2)</vt:lpstr>
      <vt:lpstr>Stationary and non-stationary data sets (2/2)</vt:lpstr>
      <vt:lpstr>Seasonal time series</vt:lpstr>
      <vt:lpstr>Part 1 Trend extrapolation as long-term forecasting method</vt:lpstr>
      <vt:lpstr>A trend component (1/2)</vt:lpstr>
      <vt:lpstr>A trend component (2/2)</vt:lpstr>
      <vt:lpstr>Fitting a trend to a time series – Excel (1/5)</vt:lpstr>
      <vt:lpstr>Fitting a trend to a time series - Excel (2/5)</vt:lpstr>
      <vt:lpstr>Fitting a trend to a time series – Excel (3/5)</vt:lpstr>
      <vt:lpstr>Fitting a trend to a time series – Excel (4/5)</vt:lpstr>
      <vt:lpstr>Fitting a trend to a time series – Excel (5/5)</vt:lpstr>
      <vt:lpstr>Using a trend chart function to forecast time series - Excel (1/4)</vt:lpstr>
      <vt:lpstr>Using a trend chart function to forecast time series – Excel (2/4)</vt:lpstr>
      <vt:lpstr>Using a trend chart function to forecast time series - Excel (3/4)</vt:lpstr>
      <vt:lpstr>Using a trend chart function to forecast time series - Excel (4/4)</vt:lpstr>
      <vt:lpstr>Using a trend chart function to forecast time series - SPSS (1/7)</vt:lpstr>
      <vt:lpstr>Using a trend chart function to forecast time series - SPSS (2/7)</vt:lpstr>
      <vt:lpstr>Using a trend chart function to forecast time series - SPSS (3/7)</vt:lpstr>
      <vt:lpstr>Using a trend chart function to forecast time series - SPSS (4/7)</vt:lpstr>
      <vt:lpstr>Using a trend chart function to forecast time series - SPSS (5/7)</vt:lpstr>
      <vt:lpstr>Using a trend chart function to forecast time series - SPSS (6/7)</vt:lpstr>
      <vt:lpstr>Using a trend chart function to forecast time series - SPSS (7/7)</vt:lpstr>
      <vt:lpstr>Trend parameters and calculations – Excel  (1/6)</vt:lpstr>
      <vt:lpstr>Trend parameters and calculations – Excel (2/6)</vt:lpstr>
      <vt:lpstr>Trend parameters and calculations - Excel (3/6)</vt:lpstr>
      <vt:lpstr>Trend parameters and calculations - Excel (4/6)</vt:lpstr>
      <vt:lpstr>Trend parameters and calculations – Excel (5/6)</vt:lpstr>
      <vt:lpstr>Trend parameters and calculations - Excel (6/6)</vt:lpstr>
      <vt:lpstr>Trend parameters and calculations - SPSS</vt:lpstr>
      <vt:lpstr>Error measurements (1/7)</vt:lpstr>
      <vt:lpstr>Error measurements (2/7)</vt:lpstr>
      <vt:lpstr>Error measurements (3/7)</vt:lpstr>
      <vt:lpstr>Error measurements (4/7)</vt:lpstr>
      <vt:lpstr>Error measurements (5/7)</vt:lpstr>
      <vt:lpstr>Error measurements (6/7)</vt:lpstr>
      <vt:lpstr>Error measurements (7/7)</vt:lpstr>
      <vt:lpstr>Error measurements - Excel</vt:lpstr>
      <vt:lpstr>Error measurements - SPSS</vt:lpstr>
      <vt:lpstr>Types of error statistics (1/2)</vt:lpstr>
      <vt:lpstr>Types of error statistics (2/2)</vt:lpstr>
      <vt:lpstr>Types of error statistics – Excel (1/4)</vt:lpstr>
      <vt:lpstr>Types of error statistics – Excel (2/4)</vt:lpstr>
      <vt:lpstr>Types of error statistics – Excel (3/4)</vt:lpstr>
      <vt:lpstr>Types of error statistics – Excel (4/4)</vt:lpstr>
      <vt:lpstr>Types of error statistics – SPSS</vt:lpstr>
      <vt:lpstr>Prediction interval</vt:lpstr>
      <vt:lpstr>Standard errors in time series (1/10)</vt:lpstr>
      <vt:lpstr>Standard errors in time series (2/10)</vt:lpstr>
      <vt:lpstr>Standard errors in time series (3/10)</vt:lpstr>
      <vt:lpstr>Standard errors in time series (4/10)</vt:lpstr>
      <vt:lpstr>Standard errors in time series (5/10)</vt:lpstr>
      <vt:lpstr>Standard errors in time series (6/10)</vt:lpstr>
      <vt:lpstr>Standard errors in time series (7/10)</vt:lpstr>
      <vt:lpstr>Standard errors in time series (8/10)</vt:lpstr>
      <vt:lpstr>Standard errors in time series (9/10)</vt:lpstr>
      <vt:lpstr>Standard errors in time series (10/10)</vt:lpstr>
      <vt:lpstr>Standard errors in time series - SPSS(1/5)</vt:lpstr>
      <vt:lpstr>Standard errors in time series (2/5)</vt:lpstr>
      <vt:lpstr>Standard errors in time series (3/5)</vt:lpstr>
      <vt:lpstr>Standard errors in time series (4/5)</vt:lpstr>
      <vt:lpstr>Standard errors in time series (5/5)</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Glyn Davis</dc:creator>
  <cp:lastModifiedBy>Branko Pecar</cp:lastModifiedBy>
  <cp:revision>280</cp:revision>
  <dcterms:created xsi:type="dcterms:W3CDTF">2009-03-22T11:49:20Z</dcterms:created>
  <dcterms:modified xsi:type="dcterms:W3CDTF">2020-10-04T09:50:27Z</dcterms:modified>
</cp:coreProperties>
</file>